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62" r:id="rId3"/>
    <p:sldId id="258" r:id="rId4"/>
    <p:sldId id="259" r:id="rId5"/>
    <p:sldId id="260" r:id="rId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7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ous-titr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1524027F-1ECA-4D27-AE9C-C30899F9C7C2}" type="datetimeFigureOut">
              <a:rPr lang="fr-FR" smtClean="0"/>
              <a:pPr/>
              <a:t>29/12/2020</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7" name="Connecteur droit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lips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lips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Espace réservé du numéro de diapositive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C752C30-9EEB-452A-82B3-568C7C8151B2}" type="slidenum">
              <a:rPr lang="fr-FR" smtClean="0"/>
              <a:pPr/>
              <a:t>‹N°›</a:t>
            </a:fld>
            <a:endParaRPr lang="fr-FR"/>
          </a:p>
        </p:txBody>
      </p:sp>
      <p:sp>
        <p:nvSpPr>
          <p:cNvPr id="8" name="Titr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1524027F-1ECA-4D27-AE9C-C30899F9C7C2}" type="datetimeFigureOut">
              <a:rPr lang="fr-FR" smtClean="0"/>
              <a:pPr/>
              <a:t>29/12/2020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C752C30-9EEB-452A-82B3-568C7C8151B2}"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Connecteur droit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lips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6915912" y="3009901"/>
            <a:ext cx="457200" cy="441325"/>
          </a:xfrm>
        </p:spPr>
        <p:txBody>
          <a:bodyPr/>
          <a:lstStyle/>
          <a:p>
            <a:fld id="{BC752C30-9EEB-452A-82B3-568C7C8151B2}" type="slidenum">
              <a:rPr lang="fr-FR" smtClean="0"/>
              <a:pPr/>
              <a:t>‹N°›</a:t>
            </a:fld>
            <a:endParaRPr lang="fr-FR"/>
          </a:p>
        </p:txBody>
      </p:sp>
      <p:sp>
        <p:nvSpPr>
          <p:cNvPr id="3" name="Espace réservé du texte vertical 2"/>
          <p:cNvSpPr>
            <a:spLocks noGrp="1"/>
          </p:cNvSpPr>
          <p:nvPr>
            <p:ph type="body" orient="vert" idx="1"/>
          </p:nvPr>
        </p:nvSpPr>
        <p:spPr>
          <a:xfrm>
            <a:off x="304800" y="304800"/>
            <a:ext cx="6553200" cy="5821366"/>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1524027F-1ECA-4D27-AE9C-C30899F9C7C2}" type="datetimeFigureOut">
              <a:rPr lang="fr-FR" smtClean="0"/>
              <a:pPr/>
              <a:t>29/12/2020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2" name="Titre vertical 1"/>
          <p:cNvSpPr>
            <a:spLocks noGrp="1"/>
          </p:cNvSpPr>
          <p:nvPr>
            <p:ph type="title" orient="vert"/>
          </p:nvPr>
        </p:nvSpPr>
        <p:spPr>
          <a:xfrm>
            <a:off x="7391400" y="304801"/>
            <a:ext cx="1447800" cy="5851525"/>
          </a:xfrm>
        </p:spPr>
        <p:txBody>
          <a:bodyPr vert="eaVert"/>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3">
                    <a:shade val="75000"/>
                  </a:schemeClr>
                </a:solidFill>
              </a:defRPr>
            </a:lvl1p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1524027F-1ECA-4D27-AE9C-C30899F9C7C2}" type="datetimeFigureOut">
              <a:rPr lang="fr-FR" smtClean="0"/>
              <a:pPr/>
              <a:t>29/12/2020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4361688" y="1026372"/>
            <a:ext cx="457200" cy="441325"/>
          </a:xfrm>
        </p:spPr>
        <p:txBody>
          <a:bodyPr/>
          <a:lstStyle/>
          <a:p>
            <a:fld id="{BC752C30-9EEB-452A-82B3-568C7C8151B2}" type="slidenum">
              <a:rPr lang="fr-FR" smtClean="0"/>
              <a:pPr/>
              <a:t>‹N°›</a:t>
            </a:fld>
            <a:endParaRPr lang="fr-FR"/>
          </a:p>
        </p:txBody>
      </p:sp>
      <p:sp>
        <p:nvSpPr>
          <p:cNvPr id="8" name="Espace réservé du contenu 7"/>
          <p:cNvSpPr>
            <a:spLocks noGrp="1"/>
          </p:cNvSpPr>
          <p:nvPr>
            <p:ph sz="quarter" idx="1"/>
          </p:nvPr>
        </p:nvSpPr>
        <p:spPr>
          <a:xfrm>
            <a:off x="301752" y="1527048"/>
            <a:ext cx="850392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Espace réservé du pied de page 4"/>
          <p:cNvSpPr>
            <a:spLocks noGrp="1"/>
          </p:cNvSpPr>
          <p:nvPr>
            <p:ph type="ftr" sz="quarter" idx="11"/>
          </p:nvPr>
        </p:nvSpPr>
        <p:spPr/>
        <p:txBody>
          <a:bodyPr/>
          <a:lstStyle/>
          <a:p>
            <a:endParaRPr lang="fr-FR"/>
          </a:p>
        </p:txBody>
      </p:sp>
      <p:sp>
        <p:nvSpPr>
          <p:cNvPr id="4" name="Espace réservé de la date 3"/>
          <p:cNvSpPr>
            <a:spLocks noGrp="1"/>
          </p:cNvSpPr>
          <p:nvPr>
            <p:ph type="dt" sz="half" idx="10"/>
          </p:nvPr>
        </p:nvSpPr>
        <p:spPr/>
        <p:txBody>
          <a:bodyPr/>
          <a:lstStyle/>
          <a:p>
            <a:fld id="{1524027F-1ECA-4D27-AE9C-C30899F9C7C2}" type="datetimeFigureOut">
              <a:rPr lang="fr-FR" smtClean="0"/>
              <a:pPr/>
              <a:t>29/12/2020</a:t>
            </a:fld>
            <a:endParaRPr lang="fr-FR"/>
          </a:p>
        </p:txBody>
      </p:sp>
      <p:sp>
        <p:nvSpPr>
          <p:cNvPr id="8" name="Connecteur droit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lips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C752C30-9EEB-452A-82B3-568C7C8151B2}" type="slidenum">
              <a:rPr lang="fr-FR" smtClean="0"/>
              <a:pPr/>
              <a:t>‹N°›</a:t>
            </a:fld>
            <a:endParaRPr lang="fr-FR"/>
          </a:p>
        </p:txBody>
      </p:sp>
      <p:sp>
        <p:nvSpPr>
          <p:cNvPr id="2" name="Titr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301752" y="228600"/>
            <a:ext cx="8534400" cy="758952"/>
          </a:xfrm>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a:xfrm>
            <a:off x="5791200" y="6409944"/>
            <a:ext cx="3044952" cy="365760"/>
          </a:xfrm>
        </p:spPr>
        <p:txBody>
          <a:bodyPr/>
          <a:lstStyle/>
          <a:p>
            <a:fld id="{1524027F-1ECA-4D27-AE9C-C30899F9C7C2}" type="datetimeFigureOut">
              <a:rPr lang="fr-FR" smtClean="0"/>
              <a:pPr/>
              <a:t>29/12/2020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C752C30-9EEB-452A-82B3-568C7C8151B2}" type="slidenum">
              <a:rPr lang="fr-FR" smtClean="0"/>
              <a:pPr/>
              <a:t>‹N°›</a:t>
            </a:fld>
            <a:endParaRPr lang="fr-FR"/>
          </a:p>
        </p:txBody>
      </p:sp>
      <p:sp>
        <p:nvSpPr>
          <p:cNvPr id="8" name="Connecteur droit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space réservé du contenu 9"/>
          <p:cNvSpPr>
            <a:spLocks noGrp="1"/>
          </p:cNvSpPr>
          <p:nvPr>
            <p:ph sz="half" idx="1"/>
          </p:nvPr>
        </p:nvSpPr>
        <p:spPr>
          <a:xfrm>
            <a:off x="301752" y="1371600"/>
            <a:ext cx="4038600" cy="4681728"/>
          </a:xfrm>
        </p:spPr>
        <p:txBody>
          <a:bodyPr/>
          <a:lstStyle>
            <a:lvl1pPr>
              <a:defRPr sz="2500"/>
            </a:lvl1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contenu 11"/>
          <p:cNvSpPr>
            <a:spLocks noGrp="1"/>
          </p:cNvSpPr>
          <p:nvPr>
            <p:ph sz="half" idx="2"/>
          </p:nvPr>
        </p:nvSpPr>
        <p:spPr>
          <a:xfrm>
            <a:off x="4800600" y="1371600"/>
            <a:ext cx="4038600" cy="4681728"/>
          </a:xfrm>
        </p:spPr>
        <p:txBody>
          <a:bodyPr/>
          <a:lstStyle>
            <a:lvl1pPr>
              <a:defRPr sz="2500"/>
            </a:lvl1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1">
        <a:schemeClr val="bg2"/>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7" name="Espace réservé de la date 6"/>
          <p:cNvSpPr>
            <a:spLocks noGrp="1"/>
          </p:cNvSpPr>
          <p:nvPr>
            <p:ph type="dt" sz="half" idx="10"/>
          </p:nvPr>
        </p:nvSpPr>
        <p:spPr/>
        <p:txBody>
          <a:bodyPr/>
          <a:lstStyle/>
          <a:p>
            <a:fld id="{1524027F-1ECA-4D27-AE9C-C30899F9C7C2}" type="datetimeFigureOut">
              <a:rPr lang="fr-FR" smtClean="0"/>
              <a:pPr/>
              <a:t>29/12/2020</a:t>
            </a:fld>
            <a:endParaRPr lang="fr-FR"/>
          </a:p>
        </p:txBody>
      </p:sp>
      <p:sp>
        <p:nvSpPr>
          <p:cNvPr id="8" name="Espace réservé du pied de page 7"/>
          <p:cNvSpPr>
            <a:spLocks noGrp="1"/>
          </p:cNvSpPr>
          <p:nvPr>
            <p:ph type="ftr" sz="quarter" idx="11"/>
          </p:nvPr>
        </p:nvSpPr>
        <p:spPr>
          <a:xfrm>
            <a:off x="304800" y="6409944"/>
            <a:ext cx="3581400" cy="365760"/>
          </a:xfrm>
        </p:spPr>
        <p:txBody>
          <a:bodyPr/>
          <a:lstStyle/>
          <a:p>
            <a:endParaRPr lang="fr-FR"/>
          </a:p>
        </p:txBody>
      </p:sp>
      <p:sp>
        <p:nvSpPr>
          <p:cNvPr id="15" name="Connecteur droit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Espace réservé du contenu 23"/>
          <p:cNvSpPr>
            <a:spLocks noGrp="1"/>
          </p:cNvSpPr>
          <p:nvPr>
            <p:ph sz="quarter" idx="2"/>
          </p:nvPr>
        </p:nvSpPr>
        <p:spPr>
          <a:xfrm>
            <a:off x="301752" y="2471383"/>
            <a:ext cx="4041648" cy="3818404"/>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6" name="Espace réservé du contenu 25"/>
          <p:cNvSpPr>
            <a:spLocks noGrp="1"/>
          </p:cNvSpPr>
          <p:nvPr>
            <p:ph sz="quarter" idx="4"/>
          </p:nvPr>
        </p:nvSpPr>
        <p:spPr>
          <a:xfrm>
            <a:off x="4800600" y="2471383"/>
            <a:ext cx="4038600" cy="382219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llips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lips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Espace réservé du numéro de diapositive 8"/>
          <p:cNvSpPr>
            <a:spLocks noGrp="1"/>
          </p:cNvSpPr>
          <p:nvPr>
            <p:ph type="sldNum" sz="quarter" idx="12"/>
          </p:nvPr>
        </p:nvSpPr>
        <p:spPr>
          <a:xfrm>
            <a:off x="4343400" y="1042416"/>
            <a:ext cx="457200" cy="441325"/>
          </a:xfrm>
        </p:spPr>
        <p:txBody>
          <a:bodyPr/>
          <a:lstStyle>
            <a:lvl1pPr algn="ctr">
              <a:defRPr/>
            </a:lvl1pPr>
          </a:lstStyle>
          <a:p>
            <a:fld id="{BC752C30-9EEB-452A-82B3-568C7C8151B2}" type="slidenum">
              <a:rPr lang="fr-FR" smtClean="0"/>
              <a:pPr/>
              <a:t>‹N°›</a:t>
            </a:fld>
            <a:endParaRPr lang="fr-FR"/>
          </a:p>
        </p:txBody>
      </p:sp>
      <p:sp>
        <p:nvSpPr>
          <p:cNvPr id="23" name="Titre 22"/>
          <p:cNvSpPr>
            <a:spLocks noGrp="1"/>
          </p:cNvSpPr>
          <p:nvPr>
            <p:ph type="title"/>
          </p:nvPr>
        </p:nvSpPr>
        <p:spPr/>
        <p:txBody>
          <a:bodyPr rtlCol="0" anchor="b" anchorCtr="0"/>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1524027F-1ECA-4D27-AE9C-C30899F9C7C2}" type="datetimeFigureOut">
              <a:rPr lang="fr-FR" smtClean="0"/>
              <a:pPr/>
              <a:t>29/12/2020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a:xfrm>
            <a:off x="4343400" y="1036020"/>
            <a:ext cx="457200" cy="441325"/>
          </a:xfrm>
        </p:spPr>
        <p:txBody>
          <a:bodyPr/>
          <a:lstStyle/>
          <a:p>
            <a:fld id="{BC752C30-9EEB-452A-82B3-568C7C8151B2}"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Espace réservé de la date 1"/>
          <p:cNvSpPr>
            <a:spLocks noGrp="1"/>
          </p:cNvSpPr>
          <p:nvPr>
            <p:ph type="dt" sz="half" idx="10"/>
          </p:nvPr>
        </p:nvSpPr>
        <p:spPr/>
        <p:txBody>
          <a:bodyPr/>
          <a:lstStyle/>
          <a:p>
            <a:fld id="{1524027F-1ECA-4D27-AE9C-C30899F9C7C2}" type="datetimeFigureOut">
              <a:rPr lang="fr-FR" smtClean="0"/>
              <a:pPr/>
              <a:t>29/12/2020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C752C30-9EEB-452A-82B3-568C7C8151B2}"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Connecteur droit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Espace réservé du contenu 19"/>
          <p:cNvSpPr>
            <a:spLocks noGrp="1"/>
          </p:cNvSpPr>
          <p:nvPr>
            <p:ph sz="quarter" idx="1"/>
          </p:nvPr>
        </p:nvSpPr>
        <p:spPr>
          <a:xfrm>
            <a:off x="3124200" y="685800"/>
            <a:ext cx="5638800" cy="5410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llips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C752C30-9EEB-452A-82B3-568C7C8151B2}" type="slidenum">
              <a:rPr lang="fr-FR" smtClean="0"/>
              <a:pPr/>
              <a:t>‹N°›</a:t>
            </a:fld>
            <a:endParaRPr lang="fr-F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p:txBody>
          <a:bodyPr/>
          <a:lstStyle/>
          <a:p>
            <a:fld id="{1524027F-1ECA-4D27-AE9C-C30899F9C7C2}" type="datetimeFigureOut">
              <a:rPr lang="fr-FR" smtClean="0"/>
              <a:pPr/>
              <a:t>29/12/2020</a:t>
            </a:fld>
            <a:endParaRPr lang="fr-FR"/>
          </a:p>
        </p:txBody>
      </p:sp>
      <p:sp>
        <p:nvSpPr>
          <p:cNvPr id="6" name="Espace réservé du pied de page 5"/>
          <p:cNvSpPr>
            <a:spLocks noGrp="1"/>
          </p:cNvSpPr>
          <p:nvPr>
            <p:ph type="ftr" sz="quarter" idx="11"/>
          </p:nvPr>
        </p:nvSpPr>
        <p:spPr>
          <a:xfrm>
            <a:off x="301752" y="6410848"/>
            <a:ext cx="3383280" cy="365760"/>
          </a:xfrm>
        </p:spPr>
        <p:txBody>
          <a:bodyPr/>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1" name="Connecteur droit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lips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lips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p>
            <a:fld id="{BC752C30-9EEB-452A-82B3-568C7C8151B2}" type="slidenum">
              <a:rPr lang="fr-FR" smtClean="0"/>
              <a:pPr/>
              <a:t>‹N°›</a:t>
            </a:fld>
            <a:endParaRPr lang="fr-FR"/>
          </a:p>
        </p:txBody>
      </p:sp>
      <p:sp>
        <p:nvSpPr>
          <p:cNvPr id="2" name="Titr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3000375" y="609600"/>
            <a:ext cx="5867400" cy="4267200"/>
          </a:xfrm>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a:xfrm>
            <a:off x="5788152" y="6404984"/>
            <a:ext cx="3044952" cy="365760"/>
          </a:xfrm>
        </p:spPr>
        <p:txBody>
          <a:bodyPr/>
          <a:lstStyle/>
          <a:p>
            <a:fld id="{1524027F-1ECA-4D27-AE9C-C30899F9C7C2}" type="datetimeFigureOut">
              <a:rPr lang="fr-FR" smtClean="0"/>
              <a:pPr/>
              <a:t>29/12/2020</a:t>
            </a:fld>
            <a:endParaRPr lang="fr-FR"/>
          </a:p>
        </p:txBody>
      </p:sp>
      <p:sp>
        <p:nvSpPr>
          <p:cNvPr id="6" name="Espace réservé du pied de page 5"/>
          <p:cNvSpPr>
            <a:spLocks noGrp="1"/>
          </p:cNvSpPr>
          <p:nvPr>
            <p:ph type="ftr" sz="quarter" idx="11"/>
          </p:nvPr>
        </p:nvSpPr>
        <p:spPr>
          <a:xfrm>
            <a:off x="301752" y="6410848"/>
            <a:ext cx="3584448" cy="365760"/>
          </a:xfrm>
        </p:spPr>
        <p:txBody>
          <a:bodyPr/>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Espace réservé de la date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524027F-1ECA-4D27-AE9C-C30899F9C7C2}" type="datetimeFigureOut">
              <a:rPr lang="fr-FR" smtClean="0"/>
              <a:pPr/>
              <a:t>29/12/2020</a:t>
            </a:fld>
            <a:endParaRPr lang="fr-FR"/>
          </a:p>
        </p:txBody>
      </p:sp>
      <p:sp>
        <p:nvSpPr>
          <p:cNvPr id="3" name="Espace réservé du pied de page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fr-F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Connecteur droit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lips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Espace réservé du numéro de diapositive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C752C30-9EEB-452A-82B3-568C7C8151B2}" type="slidenum">
              <a:rPr lang="fr-FR" smtClean="0"/>
              <a:pPr/>
              <a:t>‹N°›</a:t>
            </a:fld>
            <a:endParaRPr lang="fr-FR"/>
          </a:p>
        </p:txBody>
      </p:sp>
      <p:sp>
        <p:nvSpPr>
          <p:cNvPr id="22" name="Espace réservé du titre 21"/>
          <p:cNvSpPr>
            <a:spLocks noGrp="1"/>
          </p:cNvSpPr>
          <p:nvPr>
            <p:ph type="title"/>
          </p:nvPr>
        </p:nvSpPr>
        <p:spPr>
          <a:xfrm>
            <a:off x="301752" y="228600"/>
            <a:ext cx="8534400" cy="758952"/>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a:xfrm>
            <a:off x="785786" y="2857496"/>
            <a:ext cx="7286676" cy="758952"/>
          </a:xfrm>
        </p:spPr>
        <p:txBody>
          <a:bodyPr>
            <a:noAutofit/>
          </a:bodyPr>
          <a:lstStyle/>
          <a:p>
            <a:pPr algn="ctr" rtl="1"/>
            <a:r>
              <a:rPr lang="ar-DZ" sz="5400" b="1" u="sng" dirty="0" smtClean="0">
                <a:solidFill>
                  <a:schemeClr val="accent1"/>
                </a:solidFill>
                <a:effectLst>
                  <a:outerShdw blurRad="38100" dist="38100" dir="2700000" algn="tl">
                    <a:srgbClr val="000000">
                      <a:alpha val="43137"/>
                    </a:srgbClr>
                  </a:outerShdw>
                </a:effectLst>
                <a:latin typeface="Andalus" pitchFamily="18" charset="-78"/>
                <a:cs typeface="Andalus" pitchFamily="18" charset="-78"/>
              </a:rPr>
              <a:t>واقع العالم الإسلامي والعربي في مضمار حقوق الإنسان</a:t>
            </a:r>
            <a:endParaRPr lang="fr-FR" sz="4800" b="1" u="sng" dirty="0">
              <a:solidFill>
                <a:schemeClr val="accent1"/>
              </a:solidFill>
              <a:latin typeface="Andalus" pitchFamily="18" charset="-78"/>
              <a:cs typeface="Andalus" pitchFamily="18"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57166"/>
            <a:ext cx="8229600" cy="510334"/>
          </a:xfrm>
        </p:spPr>
        <p:txBody>
          <a:bodyPr>
            <a:noAutofit/>
          </a:bodyPr>
          <a:lstStyle/>
          <a:p>
            <a:pPr algn="ctr" rtl="1"/>
            <a:r>
              <a:rPr lang="ar-DZ" sz="3600" b="1" u="sng" dirty="0" smtClean="0">
                <a:solidFill>
                  <a:schemeClr val="accent1"/>
                </a:solidFill>
                <a:effectLst>
                  <a:outerShdw blurRad="38100" dist="38100" dir="2700000" algn="tl">
                    <a:srgbClr val="000000">
                      <a:alpha val="43137"/>
                    </a:srgbClr>
                  </a:outerShdw>
                </a:effectLst>
                <a:latin typeface="Andalus" pitchFamily="18" charset="-78"/>
                <a:cs typeface="Andalus" pitchFamily="18" charset="-78"/>
              </a:rPr>
              <a:t>واقع العالم الإسلامي والعربي في مضمار حقوق الإنسان</a:t>
            </a:r>
            <a:endParaRPr lang="fr-FR" sz="3200" b="1" u="sng" dirty="0">
              <a:solidFill>
                <a:schemeClr val="accent1"/>
              </a:solidFill>
              <a:latin typeface="Andalus" pitchFamily="18" charset="-78"/>
              <a:cs typeface="Andalus" pitchFamily="18" charset="-78"/>
            </a:endParaRPr>
          </a:p>
        </p:txBody>
      </p:sp>
      <p:sp>
        <p:nvSpPr>
          <p:cNvPr id="3" name="Espace réservé du contenu 2"/>
          <p:cNvSpPr>
            <a:spLocks noGrp="1"/>
          </p:cNvSpPr>
          <p:nvPr>
            <p:ph sz="quarter" idx="1"/>
          </p:nvPr>
        </p:nvSpPr>
        <p:spPr>
          <a:xfrm>
            <a:off x="428596" y="1428736"/>
            <a:ext cx="8229600" cy="4500594"/>
          </a:xfrm>
        </p:spPr>
        <p:txBody>
          <a:bodyPr>
            <a:noAutofit/>
          </a:bodyPr>
          <a:lstStyle/>
          <a:p>
            <a:pPr algn="justLow" rtl="1">
              <a:buNone/>
            </a:pPr>
            <a:r>
              <a:rPr lang="ar-DZ" sz="3200" dirty="0" smtClean="0">
                <a:latin typeface="Arabic Typesetting" pitchFamily="66" charset="-78"/>
                <a:cs typeface="Arabic Typesetting" pitchFamily="66" charset="-78"/>
              </a:rPr>
              <a:t>- هنالك العديد من الجهود الفعلية والاجتهادات الإسلامية في تحديد حقوق الإنسان، كلّها تلتقي حول الحقوق الآتية: </a:t>
            </a:r>
          </a:p>
          <a:p>
            <a:pPr algn="ctr" rtl="1">
              <a:buNone/>
            </a:pPr>
            <a:r>
              <a:rPr lang="ar-DZ" sz="3200" b="1" dirty="0" smtClean="0">
                <a:latin typeface="Arabic Typesetting" pitchFamily="66" charset="-78"/>
                <a:cs typeface="Arabic Typesetting" pitchFamily="66" charset="-78"/>
              </a:rPr>
              <a:t>الحياة، الحرية، العدل، التعليم، الشورى...</a:t>
            </a:r>
          </a:p>
          <a:p>
            <a:pPr algn="justLow" rtl="1">
              <a:buNone/>
            </a:pPr>
            <a:r>
              <a:rPr lang="ar-DZ" sz="3200" dirty="0" smtClean="0">
                <a:latin typeface="Arabic Typesetting" pitchFamily="66" charset="-78"/>
                <a:cs typeface="Arabic Typesetting" pitchFamily="66" charset="-78"/>
              </a:rPr>
              <a:t>-وهناك من يعتبر هذه الحقوق بمثابة ضرورات واجبة على المسلمين كافة حكاما ومحكومين.</a:t>
            </a:r>
          </a:p>
          <a:p>
            <a:pPr algn="justLow" rtl="1">
              <a:buNone/>
            </a:pPr>
            <a:r>
              <a:rPr lang="ar-DZ" sz="3200" dirty="0" smtClean="0">
                <a:latin typeface="Arabic Typesetting" pitchFamily="66" charset="-78"/>
                <a:cs typeface="Arabic Typesetting" pitchFamily="66" charset="-78"/>
              </a:rPr>
              <a:t>-تشترك الدول العربية قاطبة فيما خصّ بمسألة حقوق الإنسان كيفية الدفاع عنها، وهناك محددات أساسية عربية وإسلامية للتعامل مع قضية حقوق الإنسان، لاسيما ما تعلّق بالوثيقتين الإسلامية العربية.</a:t>
            </a:r>
            <a:endParaRPr lang="fr-FR" sz="3200" dirty="0">
              <a:latin typeface="Arabic Typesetting" pitchFamily="66" charset="-78"/>
              <a:cs typeface="Arabic Typesetting" pitchFamily="66" charset="-78"/>
            </a:endParaRP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500042"/>
            <a:ext cx="8229600" cy="653210"/>
          </a:xfrm>
        </p:spPr>
        <p:txBody>
          <a:bodyPr>
            <a:normAutofit/>
          </a:bodyPr>
          <a:lstStyle/>
          <a:p>
            <a:pPr algn="ctr"/>
            <a:r>
              <a:rPr lang="ar-DZ" b="1" u="sng" dirty="0" smtClean="0">
                <a:solidFill>
                  <a:srgbClr val="7030A0"/>
                </a:solidFill>
                <a:latin typeface="Andalus" pitchFamily="18" charset="-78"/>
                <a:cs typeface="Andalus" pitchFamily="18" charset="-78"/>
              </a:rPr>
              <a:t>وثيقتان إسلامية عربية</a:t>
            </a:r>
            <a:endParaRPr lang="fr-FR" b="1" u="sng" dirty="0">
              <a:solidFill>
                <a:srgbClr val="7030A0"/>
              </a:solidFill>
              <a:latin typeface="Andalus" pitchFamily="18" charset="-78"/>
              <a:cs typeface="Andalus" pitchFamily="18" charset="-78"/>
            </a:endParaRPr>
          </a:p>
        </p:txBody>
      </p:sp>
      <p:sp>
        <p:nvSpPr>
          <p:cNvPr id="3" name="Espace réservé du contenu 2"/>
          <p:cNvSpPr>
            <a:spLocks noGrp="1"/>
          </p:cNvSpPr>
          <p:nvPr>
            <p:ph sz="quarter" idx="1"/>
          </p:nvPr>
        </p:nvSpPr>
        <p:spPr>
          <a:xfrm>
            <a:off x="1214414" y="1428736"/>
            <a:ext cx="6900882" cy="4500594"/>
          </a:xfrm>
        </p:spPr>
        <p:txBody>
          <a:bodyPr>
            <a:normAutofit/>
          </a:bodyPr>
          <a:lstStyle/>
          <a:p>
            <a:pPr algn="ctr" rtl="1">
              <a:buNone/>
            </a:pPr>
            <a:r>
              <a:rPr lang="ar-DZ" sz="3200" dirty="0" smtClean="0">
                <a:latin typeface="Arabic Typesetting" pitchFamily="66" charset="-78"/>
                <a:cs typeface="Arabic Typesetting" pitchFamily="66" charset="-78"/>
              </a:rPr>
              <a:t>-لقد أثر المسار العالمي لحقوق الإنسان في العالم الإسلامي والوطن العربي، لجهة التفاعل مع التراكم العالمي حيال حقوق الإنسان وحرياته الأساسية، فعقدت ندوات ومؤتمرات وصدرت وثائق معنية بحقوق الإنسان العربي، لعلّ أبرزها وثيقتان هما:</a:t>
            </a:r>
          </a:p>
          <a:p>
            <a:pPr algn="ctr" rtl="1">
              <a:buNone/>
            </a:pPr>
            <a:r>
              <a:rPr lang="ar-DZ" sz="3200" dirty="0" smtClean="0">
                <a:latin typeface="Arabic Typesetting" pitchFamily="66" charset="-78"/>
                <a:cs typeface="Arabic Typesetting" pitchFamily="66" charset="-78"/>
              </a:rPr>
              <a:t>-واحدة إسلامية هي </a:t>
            </a:r>
            <a:r>
              <a:rPr lang="ar-DZ" sz="3200" b="1" dirty="0" smtClean="0">
                <a:latin typeface="Arabic Typesetting" pitchFamily="66" charset="-78"/>
                <a:cs typeface="Arabic Typesetting" pitchFamily="66" charset="-78"/>
              </a:rPr>
              <a:t>”الإعلان الإسلامي لحقوق الإنسان“. </a:t>
            </a:r>
          </a:p>
          <a:p>
            <a:pPr algn="ctr" rtl="1">
              <a:buNone/>
            </a:pPr>
            <a:r>
              <a:rPr lang="ar-DZ" sz="3200" dirty="0" smtClean="0">
                <a:latin typeface="Arabic Typesetting" pitchFamily="66" charset="-78"/>
                <a:cs typeface="Arabic Typesetting" pitchFamily="66" charset="-78"/>
              </a:rPr>
              <a:t>-الثانية عربية هي </a:t>
            </a:r>
            <a:r>
              <a:rPr lang="ar-DZ" sz="3200" b="1" dirty="0" smtClean="0">
                <a:latin typeface="Arabic Typesetting" pitchFamily="66" charset="-78"/>
                <a:cs typeface="Arabic Typesetting" pitchFamily="66" charset="-78"/>
              </a:rPr>
              <a:t>”الميثاق العربي لحقوق الإنسان“.</a:t>
            </a:r>
          </a:p>
          <a:p>
            <a:pPr algn="ctr" rtl="1">
              <a:buNone/>
            </a:pPr>
            <a:r>
              <a:rPr lang="ar-DZ" sz="4000" b="1" u="sng" dirty="0" smtClean="0">
                <a:latin typeface="Arabic Typesetting" pitchFamily="66" charset="-78"/>
                <a:cs typeface="Arabic Typesetting" pitchFamily="66" charset="-78"/>
              </a:rPr>
              <a:t>لكن ما مضمونهما؟</a:t>
            </a:r>
            <a:endParaRPr lang="fr-FR" sz="4000" b="1" u="sng" dirty="0">
              <a:latin typeface="Arabic Typesetting" pitchFamily="66" charset="-78"/>
              <a:cs typeface="Arabic Typesetting" pitchFamily="66" charset="-78"/>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457200" y="142852"/>
            <a:ext cx="8229600" cy="6500858"/>
          </a:xfrm>
        </p:spPr>
        <p:txBody>
          <a:bodyPr>
            <a:noAutofit/>
          </a:bodyPr>
          <a:lstStyle/>
          <a:p>
            <a:pPr algn="justLow" rtl="1">
              <a:buNone/>
            </a:pPr>
            <a:r>
              <a:rPr lang="ar-DZ" sz="2800" dirty="0" smtClean="0">
                <a:latin typeface="Arabic Typesetting" pitchFamily="66" charset="-78"/>
                <a:cs typeface="Arabic Typesetting" pitchFamily="66" charset="-78"/>
              </a:rPr>
              <a:t>-بدأت فكرة </a:t>
            </a:r>
            <a:r>
              <a:rPr lang="ar-DZ" sz="2800" b="1" dirty="0" smtClean="0">
                <a:latin typeface="Arabic Typesetting" pitchFamily="66" charset="-78"/>
                <a:cs typeface="Arabic Typesetting" pitchFamily="66" charset="-78"/>
              </a:rPr>
              <a:t>الإعلان الإسلامي لحقوق الإنسان </a:t>
            </a:r>
            <a:r>
              <a:rPr lang="ar-DZ" sz="2800" dirty="0" smtClean="0">
                <a:latin typeface="Arabic Typesetting" pitchFamily="66" charset="-78"/>
                <a:cs typeface="Arabic Typesetting" pitchFamily="66" charset="-78"/>
              </a:rPr>
              <a:t>عام </a:t>
            </a:r>
            <a:r>
              <a:rPr lang="ar-DZ" sz="2800" b="1" dirty="0" smtClean="0">
                <a:latin typeface="Arabic Typesetting" pitchFamily="66" charset="-78"/>
                <a:cs typeface="Arabic Typesetting" pitchFamily="66" charset="-78"/>
              </a:rPr>
              <a:t>1979</a:t>
            </a:r>
            <a:r>
              <a:rPr lang="ar-DZ" sz="2800" dirty="0" smtClean="0">
                <a:latin typeface="Arabic Typesetting" pitchFamily="66" charset="-78"/>
                <a:cs typeface="Arabic Typesetting" pitchFamily="66" charset="-78"/>
              </a:rPr>
              <a:t>، عندما قرّر </a:t>
            </a:r>
            <a:r>
              <a:rPr lang="ar-DZ" sz="2800" b="1" dirty="0" smtClean="0">
                <a:latin typeface="Arabic Typesetting" pitchFamily="66" charset="-78"/>
                <a:cs typeface="Arabic Typesetting" pitchFamily="66" charset="-78"/>
              </a:rPr>
              <a:t>المؤتمر الإسلامي العاشر</a:t>
            </a:r>
            <a:r>
              <a:rPr lang="ar-DZ" sz="2800" dirty="0" smtClean="0">
                <a:latin typeface="Arabic Typesetting" pitchFamily="66" charset="-78"/>
                <a:cs typeface="Arabic Typesetting" pitchFamily="66" charset="-78"/>
              </a:rPr>
              <a:t> لوزراء الخارجية تشكيل لجنة مشاورة من المتخصصين الإسلاميين لإعداد لائحة </a:t>
            </a:r>
            <a:r>
              <a:rPr lang="ar-DZ" sz="2800" b="1" dirty="0" smtClean="0">
                <a:latin typeface="Arabic Typesetting" pitchFamily="66" charset="-78"/>
                <a:cs typeface="Arabic Typesetting" pitchFamily="66" charset="-78"/>
              </a:rPr>
              <a:t>بحقوق الإنسان في الإسلام</a:t>
            </a:r>
            <a:r>
              <a:rPr lang="ar-DZ" sz="2800" dirty="0" smtClean="0">
                <a:latin typeface="Arabic Typesetting" pitchFamily="66" charset="-78"/>
                <a:cs typeface="Arabic Typesetting" pitchFamily="66" charset="-78"/>
              </a:rPr>
              <a:t>، وقد أُحيلت لاحقا على المؤتمرات الإسلامية إلى أن تمت الموافقة عليها في </a:t>
            </a:r>
            <a:r>
              <a:rPr lang="ar-DZ" sz="2800" b="1" dirty="0" smtClean="0">
                <a:latin typeface="Arabic Typesetting" pitchFamily="66" charset="-78"/>
                <a:cs typeface="Arabic Typesetting" pitchFamily="66" charset="-78"/>
              </a:rPr>
              <a:t>المؤتمر التاسع عشر</a:t>
            </a:r>
            <a:r>
              <a:rPr lang="ar-DZ" sz="2800" dirty="0" smtClean="0">
                <a:latin typeface="Arabic Typesetting" pitchFamily="66" charset="-78"/>
                <a:cs typeface="Arabic Typesetting" pitchFamily="66" charset="-78"/>
              </a:rPr>
              <a:t> لوزراء الخارجية في </a:t>
            </a:r>
            <a:r>
              <a:rPr lang="ar-DZ" sz="2800" b="1" dirty="0" smtClean="0">
                <a:latin typeface="Arabic Typesetting" pitchFamily="66" charset="-78"/>
                <a:cs typeface="Arabic Typesetting" pitchFamily="66" charset="-78"/>
              </a:rPr>
              <a:t>القاهرة 1990.</a:t>
            </a:r>
          </a:p>
          <a:p>
            <a:pPr algn="justLow" rtl="1">
              <a:buNone/>
            </a:pPr>
            <a:r>
              <a:rPr lang="ar-DZ" sz="2800" b="1" dirty="0" smtClean="0">
                <a:latin typeface="Arabic Typesetting" pitchFamily="66" charset="-78"/>
                <a:cs typeface="Arabic Typesetting" pitchFamily="66" charset="-78"/>
              </a:rPr>
              <a:t>-</a:t>
            </a:r>
            <a:r>
              <a:rPr lang="ar-DZ" sz="2800" dirty="0" smtClean="0">
                <a:latin typeface="Arabic Typesetting" pitchFamily="66" charset="-78"/>
                <a:cs typeface="Arabic Typesetting" pitchFamily="66" charset="-78"/>
              </a:rPr>
              <a:t>لقد أكّد</a:t>
            </a:r>
            <a:r>
              <a:rPr lang="ar-DZ" sz="2800" b="1" dirty="0" smtClean="0">
                <a:latin typeface="Arabic Typesetting" pitchFamily="66" charset="-78"/>
                <a:cs typeface="Arabic Typesetting" pitchFamily="66" charset="-78"/>
              </a:rPr>
              <a:t> الإعلان الإسلامي </a:t>
            </a:r>
            <a:r>
              <a:rPr lang="ar-DZ" sz="2800" dirty="0" smtClean="0">
                <a:latin typeface="Arabic Typesetting" pitchFamily="66" charset="-78"/>
                <a:cs typeface="Arabic Typesetting" pitchFamily="66" charset="-78"/>
              </a:rPr>
              <a:t>على المساهمة في جهود البشرية المتعلقة بحقوق الإنسان ”</a:t>
            </a:r>
            <a:r>
              <a:rPr lang="ar-DZ" sz="2800" b="1" dirty="0" smtClean="0">
                <a:latin typeface="Arabic Typesetting" pitchFamily="66" charset="-78"/>
                <a:cs typeface="Arabic Typesetting" pitchFamily="66" charset="-78"/>
              </a:rPr>
              <a:t>التي تهدف إلى حمايته من الاستغلال والاضطهاد، وتهدف إلى تأكيد حريته وحقوقه في الحياة الكريمة التي تتفق مع الشريعة الإسلامية</a:t>
            </a:r>
            <a:r>
              <a:rPr lang="ar-DZ" sz="2800" dirty="0" smtClean="0">
                <a:latin typeface="Arabic Typesetting" pitchFamily="66" charset="-78"/>
                <a:cs typeface="Arabic Typesetting" pitchFamily="66" charset="-78"/>
              </a:rPr>
              <a:t>“.</a:t>
            </a:r>
          </a:p>
          <a:p>
            <a:pPr algn="justLow" rtl="1">
              <a:buNone/>
            </a:pPr>
            <a:r>
              <a:rPr lang="ar-DZ" sz="2800" dirty="0" smtClean="0">
                <a:latin typeface="Arabic Typesetting" pitchFamily="66" charset="-78"/>
                <a:cs typeface="Arabic Typesetting" pitchFamily="66" charset="-78"/>
              </a:rPr>
              <a:t>-البشر جميعا أُسر واحدة، متساوون في أصل الكرامة الإنسانية دون تمييز بينهم بسبب العرق أو اللون </a:t>
            </a:r>
            <a:br>
              <a:rPr lang="ar-DZ" sz="2800" dirty="0" smtClean="0">
                <a:latin typeface="Arabic Typesetting" pitchFamily="66" charset="-78"/>
                <a:cs typeface="Arabic Typesetting" pitchFamily="66" charset="-78"/>
              </a:rPr>
            </a:br>
            <a:r>
              <a:rPr lang="ar-DZ" sz="2800" dirty="0" smtClean="0">
                <a:latin typeface="Arabic Typesetting" pitchFamily="66" charset="-78"/>
                <a:cs typeface="Arabic Typesetting" pitchFamily="66" charset="-78"/>
              </a:rPr>
              <a:t>أو المعتقد الديني أو الانتماء السياسي أو الوضع الاجتماعي.</a:t>
            </a:r>
          </a:p>
          <a:p>
            <a:pPr algn="justLow" rtl="1">
              <a:buNone/>
            </a:pPr>
            <a:r>
              <a:rPr lang="ar-DZ" sz="2800" dirty="0" smtClean="0">
                <a:latin typeface="Arabic Typesetting" pitchFamily="66" charset="-78"/>
                <a:cs typeface="Arabic Typesetting" pitchFamily="66" charset="-78"/>
              </a:rPr>
              <a:t>-المادة </a:t>
            </a:r>
            <a:r>
              <a:rPr lang="ar-DZ" sz="2800" b="1" dirty="0" smtClean="0">
                <a:latin typeface="Arabic Typesetting" pitchFamily="66" charset="-78"/>
                <a:cs typeface="Arabic Typesetting" pitchFamily="66" charset="-78"/>
              </a:rPr>
              <a:t>الثانية</a:t>
            </a:r>
            <a:r>
              <a:rPr lang="ar-DZ" sz="2800" dirty="0" smtClean="0">
                <a:latin typeface="Arabic Typesetting" pitchFamily="66" charset="-78"/>
                <a:cs typeface="Arabic Typesetting" pitchFamily="66" charset="-78"/>
              </a:rPr>
              <a:t> منه أكّدت على:</a:t>
            </a:r>
          </a:p>
          <a:p>
            <a:pPr algn="justLow" rtl="1">
              <a:buNone/>
            </a:pPr>
            <a:r>
              <a:rPr lang="ar-DZ" sz="2800" b="1" dirty="0" smtClean="0">
                <a:latin typeface="Arabic Typesetting" pitchFamily="66" charset="-78"/>
                <a:cs typeface="Arabic Typesetting" pitchFamily="66" charset="-78"/>
              </a:rPr>
              <a:t>على حق الحياة هبة الله، وعلى صون حرمة جنازة الإنسان وعدم انتهاكها.</a:t>
            </a:r>
          </a:p>
          <a:p>
            <a:pPr algn="justLow" rtl="1">
              <a:buNone/>
            </a:pPr>
            <a:r>
              <a:rPr lang="ar-DZ" sz="2800" b="1" dirty="0" smtClean="0">
                <a:latin typeface="Arabic Typesetting" pitchFamily="66" charset="-78"/>
                <a:cs typeface="Arabic Typesetting" pitchFamily="66" charset="-78"/>
              </a:rPr>
              <a:t>أمّا المادة الثالثة فدعت إلى: </a:t>
            </a:r>
          </a:p>
          <a:p>
            <a:pPr algn="justLow" rtl="1">
              <a:buNone/>
            </a:pPr>
            <a:r>
              <a:rPr lang="ar-DZ" sz="2800" b="1" dirty="0" smtClean="0">
                <a:latin typeface="Arabic Typesetting" pitchFamily="66" charset="-78"/>
                <a:cs typeface="Arabic Typesetting" pitchFamily="66" charset="-78"/>
              </a:rPr>
              <a:t>أثناء الحرب إلى حماية حياة المدنيين من شيوخ وأطفال ونساء وجرحى ومرضى، وحماية المزروعات والأشجار والمنشآت المدنية. </a:t>
            </a:r>
            <a:endParaRPr lang="fr-FR" sz="2800" b="1" dirty="0">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28604"/>
            <a:ext cx="8229600" cy="510334"/>
          </a:xfrm>
        </p:spPr>
        <p:txBody>
          <a:bodyPr>
            <a:noAutofit/>
          </a:bodyPr>
          <a:lstStyle/>
          <a:p>
            <a:pPr algn="ctr" rtl="1"/>
            <a:r>
              <a:rPr lang="ar-DZ" sz="4000" b="1" u="sng" dirty="0" smtClean="0">
                <a:solidFill>
                  <a:srgbClr val="FF0000"/>
                </a:solidFill>
                <a:latin typeface="Andalus" pitchFamily="18" charset="-78"/>
                <a:cs typeface="Andalus" pitchFamily="18" charset="-78"/>
              </a:rPr>
              <a:t>القضايا التي ركّز عليها الإعلان الإسلامي لحقوق الإنسان</a:t>
            </a:r>
            <a:endParaRPr lang="fr-FR" sz="4000" b="1" u="sng" dirty="0">
              <a:solidFill>
                <a:srgbClr val="FF0000"/>
              </a:solidFill>
              <a:latin typeface="Andalus" pitchFamily="18" charset="-78"/>
              <a:cs typeface="Andalus" pitchFamily="18" charset="-78"/>
            </a:endParaRPr>
          </a:p>
        </p:txBody>
      </p:sp>
      <p:sp>
        <p:nvSpPr>
          <p:cNvPr id="5" name="Espace réservé du contenu 4"/>
          <p:cNvSpPr>
            <a:spLocks noGrp="1"/>
          </p:cNvSpPr>
          <p:nvPr>
            <p:ph sz="quarter" idx="1"/>
          </p:nvPr>
        </p:nvSpPr>
        <p:spPr>
          <a:xfrm>
            <a:off x="928662" y="1285860"/>
            <a:ext cx="7286676" cy="4895864"/>
          </a:xfrm>
        </p:spPr>
        <p:txBody>
          <a:bodyPr>
            <a:normAutofit/>
          </a:bodyPr>
          <a:lstStyle/>
          <a:p>
            <a:pPr algn="r" rtl="1">
              <a:buNone/>
            </a:pPr>
            <a:r>
              <a:rPr lang="ar-DZ" b="1" dirty="0" smtClean="0">
                <a:cs typeface="+mj-cs"/>
              </a:rPr>
              <a:t>-وقف عند الكثير من القضايا منها:</a:t>
            </a:r>
          </a:p>
          <a:p>
            <a:pPr algn="ctr" rtl="1">
              <a:buNone/>
            </a:pPr>
            <a:r>
              <a:rPr lang="ar-DZ" b="1" dirty="0" smtClean="0">
                <a:cs typeface="+mj-cs"/>
              </a:rPr>
              <a:t>-حقوق الطفل (الحضانة، الرعاية بكل أشكالها)</a:t>
            </a:r>
          </a:p>
          <a:p>
            <a:pPr algn="ctr" rtl="1">
              <a:buNone/>
            </a:pPr>
            <a:r>
              <a:rPr lang="ar-DZ" b="1" dirty="0" smtClean="0">
                <a:cs typeface="+mj-cs"/>
              </a:rPr>
              <a:t>-الزواج والأسرة.</a:t>
            </a:r>
          </a:p>
          <a:p>
            <a:pPr algn="ctr" rtl="1">
              <a:buNone/>
            </a:pPr>
            <a:r>
              <a:rPr lang="ar-DZ" b="1" dirty="0" smtClean="0">
                <a:cs typeface="+mj-cs"/>
              </a:rPr>
              <a:t>-الحق في التّعلم.</a:t>
            </a:r>
          </a:p>
          <a:p>
            <a:pPr algn="ctr" rtl="1">
              <a:buNone/>
            </a:pPr>
            <a:r>
              <a:rPr lang="ar-DZ" b="1" dirty="0" smtClean="0">
                <a:cs typeface="+mj-cs"/>
              </a:rPr>
              <a:t>-الحق في العقيدة وتقرير المصير.</a:t>
            </a:r>
          </a:p>
          <a:p>
            <a:pPr algn="ctr" rtl="1">
              <a:buNone/>
            </a:pPr>
            <a:r>
              <a:rPr lang="ar-DZ" b="1" dirty="0" smtClean="0">
                <a:cs typeface="+mj-cs"/>
              </a:rPr>
              <a:t>-حرية التنقل.</a:t>
            </a:r>
          </a:p>
          <a:p>
            <a:pPr algn="ctr" rtl="1">
              <a:buNone/>
            </a:pPr>
            <a:r>
              <a:rPr lang="ar-DZ" b="1" dirty="0" smtClean="0">
                <a:cs typeface="+mj-cs"/>
              </a:rPr>
              <a:t>-حق العمل والحق في الكسب المشروع.</a:t>
            </a:r>
          </a:p>
          <a:p>
            <a:pPr algn="r" rtl="1">
              <a:buNone/>
            </a:pPr>
            <a:r>
              <a:rPr lang="ar-DZ" b="1" dirty="0" smtClean="0">
                <a:cs typeface="+mj-cs"/>
              </a:rPr>
              <a:t>-أكد هذا الإعلان في ختامه على أنّ مجمل مات ورد في حقوق الإنسان وحرياته مقيّدة بأحكام الشريعة الإسلامية.</a:t>
            </a:r>
            <a:endParaRPr lang="fr-FR" b="1" dirty="0">
              <a:cs typeface="+mj-cs"/>
            </a:endParaRPr>
          </a:p>
        </p:txBody>
      </p:sp>
    </p:spTree>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dow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dow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dow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wipe(down)">
                                      <p:cBhvr>
                                        <p:cTn id="4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l">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TotalTime>
  <Words>337</Words>
  <Application>Microsoft Office PowerPoint</Application>
  <PresentationFormat>Affichage à l'écran (4:3)</PresentationFormat>
  <Paragraphs>27</Paragraphs>
  <Slides>5</Slides>
  <Notes>0</Notes>
  <HiddenSlides>0</HiddenSlides>
  <MMClips>0</MMClips>
  <ScaleCrop>false</ScaleCrop>
  <HeadingPairs>
    <vt:vector size="4" baseType="variant">
      <vt:variant>
        <vt:lpstr>Thème</vt:lpstr>
      </vt:variant>
      <vt:variant>
        <vt:i4>1</vt:i4>
      </vt:variant>
      <vt:variant>
        <vt:lpstr>Titres des diapositives</vt:lpstr>
      </vt:variant>
      <vt:variant>
        <vt:i4>5</vt:i4>
      </vt:variant>
    </vt:vector>
  </HeadingPairs>
  <TitlesOfParts>
    <vt:vector size="6" baseType="lpstr">
      <vt:lpstr>Civil</vt:lpstr>
      <vt:lpstr>واقع العالم الإسلامي والعربي في مضمار حقوق الإنسان</vt:lpstr>
      <vt:lpstr>واقع العالم الإسلامي والعربي في مضمار حقوق الإنسان</vt:lpstr>
      <vt:lpstr>وثيقتان إسلامية عربية</vt:lpstr>
      <vt:lpstr>Diapositive 4</vt:lpstr>
      <vt:lpstr>القضايا التي ركّز عليها الإعلان الإسلامي لحقوق الإنسان</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واقع العالم الإسلامي والعربي في مضمار حقوق الإنسان</dc:title>
  <dc:creator>pc</dc:creator>
  <cp:lastModifiedBy>pc</cp:lastModifiedBy>
  <cp:revision>2</cp:revision>
  <dcterms:created xsi:type="dcterms:W3CDTF">2020-12-29T16:50:44Z</dcterms:created>
  <dcterms:modified xsi:type="dcterms:W3CDTF">2020-12-29T17:03:14Z</dcterms:modified>
</cp:coreProperties>
</file>