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9" r:id="rId4"/>
    <p:sldId id="261" r:id="rId5"/>
    <p:sldId id="263" r:id="rId6"/>
    <p:sldId id="267" r:id="rId7"/>
    <p:sldId id="268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F3870AD-B8D7-428B-AC73-5F70C27362EB}" type="datetimeFigureOut">
              <a:rPr lang="fr-FR" smtClean="0"/>
              <a:pPr/>
              <a:t>08/12/2020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306509-E9B0-4660-819F-496F260027B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olitical-encyclopedia.org/dictionar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 txBox="1">
            <a:spLocks/>
          </p:cNvSpPr>
          <p:nvPr/>
        </p:nvSpPr>
        <p:spPr>
          <a:xfrm>
            <a:off x="1071538" y="1571612"/>
            <a:ext cx="7500990" cy="2153408"/>
          </a:xfrm>
          <a:prstGeom prst="rect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RelaxedModerately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*</a:t>
            </a:r>
            <a:r>
              <a:rPr lang="ar-DZ" sz="6000" b="1" dirty="0" smtClean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ماهية </a:t>
            </a:r>
            <a:r>
              <a:rPr kumimoji="0" lang="ar-DZ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حقوق الإنسان*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2"/>
          <p:cNvSpPr>
            <a:spLocks noGrp="1"/>
          </p:cNvSpPr>
          <p:nvPr>
            <p:ph type="ctrTitle"/>
          </p:nvPr>
        </p:nvSpPr>
        <p:spPr>
          <a:xfrm>
            <a:off x="0" y="8501098"/>
            <a:ext cx="9144000" cy="71438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pPr algn="ctr" rtl="1">
              <a:lnSpc>
                <a:spcPct val="150000"/>
              </a:lnSpc>
            </a:pP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/>
              <a:t/>
            </a:r>
            <a:br>
              <a:rPr lang="fr-FR" sz="3600" b="1" dirty="0"/>
            </a:b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dirty="0" smtClean="0"/>
              <a:t/>
            </a:r>
            <a:br>
              <a:rPr lang="ar-DZ" sz="3600" dirty="0" smtClean="0"/>
            </a:br>
            <a:endParaRPr lang="ar-DZ" sz="3600" b="1" dirty="0" smtClean="0">
              <a:ln cmpd="sng">
                <a:solidFill>
                  <a:schemeClr val="tx1"/>
                </a:solidFill>
                <a:round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Simple Indust Outline" pitchFamily="2" charset="-78"/>
            </a:endParaRPr>
          </a:p>
          <a:p>
            <a:pPr algn="justLow" rtl="1">
              <a:lnSpc>
                <a:spcPct val="170000"/>
              </a:lnSpc>
            </a:pPr>
            <a:endParaRPr lang="ar-DZ" b="1" dirty="0" smtClean="0">
              <a:solidFill>
                <a:schemeClr val="tx1"/>
              </a:solidFill>
            </a:endParaRPr>
          </a:p>
          <a:p>
            <a:pPr algn="justLow" rtl="1">
              <a:lnSpc>
                <a:spcPct val="170000"/>
              </a:lnSpc>
            </a:pPr>
            <a:endParaRPr lang="fr-FR" b="1" dirty="0">
              <a:solidFill>
                <a:schemeClr val="tx1"/>
              </a:solidFill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5572188"/>
            <a:ext cx="1785917" cy="14287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1714480" y="274638"/>
            <a:ext cx="5357850" cy="114300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Simple Indust Outline" pitchFamily="2" charset="-78"/>
              </a:rPr>
              <a:t>ماهية حقوق الإنسان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Simple Indust Outline" pitchFamily="2" charset="-78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0" y="857232"/>
            <a:ext cx="8686800" cy="4389120"/>
          </a:xfrm>
          <a:prstGeom prst="rect">
            <a:avLst/>
          </a:prstGeom>
        </p:spPr>
        <p:txBody>
          <a:bodyPr vert="horz" lIns="45720" rIns="45720">
            <a:normAutofit fontScale="70000" lnSpcReduction="20000"/>
          </a:bodyPr>
          <a:lstStyle/>
          <a:p>
            <a:pPr marL="0" marR="64008" lvl="0" indent="0" algn="just" defTabSz="914400" rtl="1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ar-DZ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Rateb lotusb22" pitchFamily="2" charset="-78"/>
            </a:endParaRPr>
          </a:p>
          <a:p>
            <a:pPr marR="64008" lvl="0" algn="just" rtl="1">
              <a:lnSpc>
                <a:spcPct val="12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تمهيد:</a:t>
            </a:r>
          </a:p>
          <a:p>
            <a:pPr marR="64008" lvl="0" algn="just" rtl="1">
              <a:lnSpc>
                <a:spcPct val="12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ليس هناك اتفاق على مصطلح واحد لحقوق الإنسان، بل هناك مصطلحات عدة تستخدم للدلالة عليها، منها: حقوق الإنسان"،  "الحقوق الإنسانية"، "حقوق الشخصية الإنسانية”، ولكن أكثر المصطلحات شيوعاً منذ القرن التاسع عشر وحتى يومنا هذا، هو مصطلح "حقوق الإنسان</a:t>
            </a: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"</a:t>
            </a:r>
            <a:r>
              <a:rPr kumimoji="0" lang="ar-D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 </a:t>
            </a:r>
          </a:p>
          <a:p>
            <a:pPr marL="0" marR="64008" lvl="0" indent="0" algn="just" defTabSz="914400" rtl="1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ar-D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-حقوق الإنسان بوصفها مجموعة موحدة من القوانين.</a:t>
            </a:r>
          </a:p>
          <a:p>
            <a:pPr marL="0" marR="64008" lvl="0" indent="0" algn="just" defTabSz="914400" rtl="1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ar-D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-</a:t>
            </a:r>
            <a:r>
              <a:rPr kumimoji="0" lang="ar-S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هي مجموعة من </a:t>
            </a:r>
            <a:r>
              <a:rPr kumimoji="0" lang="ar-SA" sz="27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المبادئ</a:t>
            </a:r>
            <a:r>
              <a:rPr kumimoji="0" lang="ar-S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 و</a:t>
            </a:r>
            <a:r>
              <a:rPr kumimoji="0" lang="ar-SA" sz="27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المعايير الاجتماعية</a:t>
            </a:r>
            <a:r>
              <a:rPr kumimoji="0" lang="ar-S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 التي </a:t>
            </a:r>
            <a:r>
              <a:rPr kumimoji="0" lang="ar-SA" sz="2700" b="0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تصف</a:t>
            </a:r>
            <a:r>
              <a:rPr kumimoji="0" lang="ar-S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 نموذجاً للسلوك البشري الذي يعتبر حقاً أساسياً لا يمكن تجاوزه أو الاعتداء عليه كونه إنساناً بغض النظر عن </a:t>
            </a:r>
            <a:r>
              <a:rPr kumimoji="0" lang="ar-SA" sz="27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الدين</a:t>
            </a:r>
            <a:r>
              <a:rPr kumimoji="0" lang="ar-S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 و</a:t>
            </a:r>
            <a:r>
              <a:rPr kumimoji="0" lang="ar-SA" sz="27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العرق</a:t>
            </a:r>
            <a:r>
              <a:rPr kumimoji="0" lang="ar-S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 و</a:t>
            </a:r>
            <a:r>
              <a:rPr kumimoji="0" lang="ar-SA" sz="27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الجنس</a:t>
            </a:r>
            <a:r>
              <a:rPr kumimoji="0" lang="ar-S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 و</a:t>
            </a:r>
            <a:r>
              <a:rPr kumimoji="0" lang="ar-SA" sz="27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اللون</a:t>
            </a:r>
            <a:r>
              <a:rPr kumimoji="0" lang="ar-SA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، وحماية هذه الحقوق من قبل المنظمات والدول المختصة، كما يفرض على المرء احترام هذه الحقوق للآخرين وعدم انتزاعها إلا نتيجة إجراءات قانونية تضمن الحقوق لأصحابها</a:t>
            </a:r>
            <a:r>
              <a:rPr kumimoji="0" lang="fr-FR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Rateb lotusb22" pitchFamily="2" charset="-78"/>
              </a:rPr>
              <a:t>.</a:t>
            </a:r>
            <a:endParaRPr kumimoji="0" lang="fr-FR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Rateb lotusb22" pitchFamily="2" charset="-78"/>
            </a:endParaRPr>
          </a:p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spd="slow" advTm="1784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4786" y="5453087"/>
            <a:ext cx="2605084" cy="14763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Espace réservé du contenu 2"/>
          <p:cNvSpPr>
            <a:spLocks noGrp="1"/>
          </p:cNvSpPr>
          <p:nvPr>
            <p:ph type="ctrTitle"/>
          </p:nvPr>
        </p:nvSpPr>
        <p:spPr>
          <a:xfrm>
            <a:off x="357158" y="0"/>
            <a:ext cx="8028017" cy="6858000"/>
          </a:xfrm>
        </p:spPr>
        <p:txBody>
          <a:bodyPr>
            <a:normAutofit fontScale="90000"/>
          </a:bodyPr>
          <a:lstStyle/>
          <a:p>
            <a:pPr algn="justLow" rtl="1">
              <a:buNone/>
            </a:pP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endParaRPr lang="ar-DZ" sz="3600" dirty="0" smtClean="0"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ar-DZ" sz="4900" b="1" dirty="0" smtClean="0"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ar-DZ" b="1" dirty="0" smtClean="0">
              <a:solidFill>
                <a:schemeClr val="bg1"/>
              </a:solidFill>
              <a:effectLst/>
            </a:endParaRPr>
          </a:p>
          <a:p>
            <a:pPr algn="r" rtl="1">
              <a:buNone/>
            </a:pPr>
            <a:endParaRPr lang="fr-FR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428596" y="714356"/>
            <a:ext cx="8229600" cy="4714908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Rateb lotusb22" pitchFamily="2" charset="-78"/>
              </a:rPr>
              <a:t>وتعرف حقوق الإنسان كذلك بأنّها تلك:</a:t>
            </a:r>
            <a:br>
              <a:rPr kumimoji="0" lang="ar-D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Rateb lotusb22" pitchFamily="2" charset="-78"/>
              </a:rPr>
            </a:br>
            <a:r>
              <a:rPr kumimoji="0" lang="ar-SA" sz="44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Rateb lotusb22" pitchFamily="2" charset="-78"/>
              </a:rPr>
              <a:t>الحقوق المكتسبة 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Rateb lotusb22" pitchFamily="2" charset="-78"/>
              </a:rPr>
              <a:t>لكلِّ إنسانٍ على وجه الأرض </a:t>
            </a:r>
            <a:r>
              <a:rPr kumimoji="0" lang="ar-SA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Rateb lotusb22" pitchFamily="2" charset="-78"/>
              </a:rPr>
              <a:t>بلا تحيُّزٍ أو تمييز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Rateb lotusb22" pitchFamily="2" charset="-78"/>
              </a:rPr>
              <a:t>، وبغض النظر عن عرقه، أو جنسيته، أو جنسه، أو لغته، أو دينه، وبذلك يحِقُّ لكلِّ فردٍ في العالم بأن يتمتَّع بالحقوق الخاصة به </a:t>
            </a:r>
            <a:r>
              <a:rPr kumimoji="0" lang="ar-SA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Rateb lotusb22" pitchFamily="2" charset="-78"/>
              </a:rPr>
              <a:t>دون أي مساسٍ بها 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Rateb lotusb22" pitchFamily="2" charset="-78"/>
              </a:rPr>
              <a:t>بما يضمن له </a:t>
            </a:r>
            <a:r>
              <a:rPr kumimoji="0" lang="ar-SA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Rateb lotusb22" pitchFamily="2" charset="-78"/>
              </a:rPr>
              <a:t>العيش بكرامةٍ ومساواة</a:t>
            </a:r>
            <a:r>
              <a:rPr kumimoji="0" lang="ar-DZ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Rateb lotusb22" pitchFamily="2" charset="-78"/>
              </a:rPr>
              <a:t>.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Rateb lotusb22" pitchFamily="2" charset="-78"/>
            </a:endParaRPr>
          </a:p>
        </p:txBody>
      </p:sp>
    </p:spTree>
    <p:custDataLst>
      <p:tags r:id="rId1"/>
    </p:custDataLst>
  </p:cSld>
  <p:clrMapOvr>
    <a:masterClrMapping/>
  </p:clrMapOvr>
  <p:transition spd="slow" advTm="1784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4786346"/>
          </a:xfrm>
        </p:spPr>
        <p:txBody>
          <a:bodyPr>
            <a:normAutofit/>
          </a:bodyPr>
          <a:lstStyle/>
          <a:p>
            <a:pPr algn="justLow" rtl="1"/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هي مجموعة من الحقوق الأساسية التي يتمتع بها الفرد في مختلف الميادين السياسية، الاقتصادية، الاجتماعية والثقافية...</a:t>
            </a:r>
            <a:r>
              <a:rPr lang="fr-FR" sz="40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fr-FR" sz="40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”</a:t>
            </a:r>
            <a:r>
              <a:rPr lang="ar-DZ" sz="40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ويليام </a:t>
            </a:r>
            <a:r>
              <a:rPr lang="ar-DZ" sz="4000" dirty="0" err="1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بلاستكون</a:t>
            </a: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“ يعرِّف حقوق الإنسان على أنّها:</a:t>
            </a:r>
            <a:br>
              <a:rPr lang="ar-DZ" sz="40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DZ" sz="4000" dirty="0" smtClean="0">
                <a:latin typeface="Arabic Typesetting" pitchFamily="66" charset="-78"/>
                <a:cs typeface="Arabic Typesetting" pitchFamily="66" charset="-78"/>
              </a:rPr>
              <a:t>”الحرية الطبيعية للبشر“، بمعنى ”الحقوق المطلقة للفرد، باعتباره إنسانا حرا منح القدرة على التمييز بين الخير والشر“.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14282" y="785794"/>
            <a:ext cx="8472518" cy="5221497"/>
          </a:xfrm>
        </p:spPr>
        <p:txBody>
          <a:bodyPr>
            <a:normAutofit/>
          </a:bodyPr>
          <a:lstStyle/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تعرّف كذلك حقوق إنسان بأنّها:</a:t>
            </a:r>
          </a:p>
          <a:p>
            <a:pPr algn="just" rtl="1">
              <a:buNone/>
            </a:pPr>
            <a:r>
              <a:rPr lang="ar-DZ" sz="3200" b="1" u="sng" dirty="0" smtClean="0">
                <a:solidFill>
                  <a:srgbClr val="00B0F0"/>
                </a:solidFill>
                <a:latin typeface="Arabic Typesetting" pitchFamily="66" charset="-78"/>
                <a:cs typeface="Arabic Typesetting" pitchFamily="66" charset="-78"/>
              </a:rPr>
              <a:t>الحقوق اللصيقة 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بالإنسان، بوصفها </a:t>
            </a:r>
            <a:r>
              <a:rPr lang="ar-DZ" sz="3200" b="1" u="sng" dirty="0" smtClean="0">
                <a:solidFill>
                  <a:srgbClr val="00B0F0"/>
                </a:solidFill>
                <a:latin typeface="Arabic Typesetting" pitchFamily="66" charset="-78"/>
                <a:cs typeface="Arabic Typesetting" pitchFamily="66" charset="-78"/>
              </a:rPr>
              <a:t>حقا طبيعيا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لا أحد يستطيع تقييدها.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الفقيه ”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رينيه </a:t>
            </a:r>
            <a:r>
              <a:rPr lang="ar-DZ" sz="3200" b="1" dirty="0" err="1" smtClean="0">
                <a:latin typeface="Arabic Typesetting" pitchFamily="66" charset="-78"/>
                <a:cs typeface="Arabic Typesetting" pitchFamily="66" charset="-78"/>
              </a:rPr>
              <a:t>كاسان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 يعرِّفها:</a:t>
            </a:r>
          </a:p>
          <a:p>
            <a:pPr algn="just" rtl="1">
              <a:buNone/>
            </a:pP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فرع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خاص من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فروع العلوم الاجتماعية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تختص بدراسة العلاقات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القائمة بين الأشخاص وفق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مقتضيات الكرامة الإنسانية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بتحديد 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الحقوق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و</a:t>
            </a:r>
            <a:r>
              <a:rPr lang="ar-DZ" sz="3200" b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الرخص الضرورية 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لازدهار شخصية كل كائن إنساني“. 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أشار ”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مكتب المفوِّض السامي“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لحقوق الإنسان في الأمم المتحدة إلى أنّ حقوق الإنسان هي: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”حقوق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متأصل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ة 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في جميع البشر، مهما كانت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جنسياتهم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أو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مكان إقامتهم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أو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نوع جنسهم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</a:t>
            </a:r>
            <a:br>
              <a:rPr lang="ar-DZ" sz="32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أو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أصلهم الوطني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أو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العرقي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أو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لونهم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أو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دينهم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أو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لغتهم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أو أي وضع آخر.“</a:t>
            </a:r>
            <a:endParaRPr lang="fr-FR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2"/>
          <p:cNvSpPr>
            <a:spLocks noGrp="1"/>
          </p:cNvSpPr>
          <p:nvPr>
            <p:ph type="ctrTitle"/>
          </p:nvPr>
        </p:nvSpPr>
        <p:spPr>
          <a:xfrm>
            <a:off x="357158" y="0"/>
            <a:ext cx="8028017" cy="6858000"/>
          </a:xfrm>
        </p:spPr>
        <p:txBody>
          <a:bodyPr>
            <a:normAutofit fontScale="90000"/>
          </a:bodyPr>
          <a:lstStyle/>
          <a:p>
            <a:pPr algn="justLow" rtl="1">
              <a:buNone/>
            </a:pP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500" dirty="0" smtClean="0">
                <a:solidFill>
                  <a:schemeClr val="bg1"/>
                </a:solidFill>
                <a:effectLst/>
                <a:latin typeface="Arabic Typesetting" pitchFamily="66" charset="-78"/>
                <a:cs typeface="Arabic Typesetting" pitchFamily="66" charset="-78"/>
              </a:rPr>
            </a:br>
            <a:endParaRPr lang="ar-DZ" sz="3600" dirty="0" smtClean="0"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ar-DZ" sz="4900" b="1" dirty="0" smtClean="0">
              <a:solidFill>
                <a:schemeClr val="tx1"/>
              </a:solidFill>
              <a:effectLst/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ar-DZ" b="1" dirty="0" smtClean="0">
              <a:solidFill>
                <a:schemeClr val="bg1"/>
              </a:solidFill>
              <a:effectLst/>
            </a:endParaRPr>
          </a:p>
          <a:p>
            <a:pPr algn="r" rtl="1">
              <a:buNone/>
            </a:pPr>
            <a:endParaRPr lang="fr-FR" b="1" dirty="0">
              <a:solidFill>
                <a:schemeClr val="bg1"/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85852" y="285728"/>
            <a:ext cx="5643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خصائص حقوق الإنسان:</a:t>
            </a:r>
            <a:endParaRPr lang="fr-FR" sz="2800" dirty="0"/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428596" y="1000108"/>
            <a:ext cx="8229600" cy="4752988"/>
          </a:xfrm>
          <a:prstGeom prst="rect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ar-DZ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تتميز حقوق الإنسان بمجموعة من الخصائص منها الآتي بالذكر</a:t>
            </a:r>
            <a:r>
              <a:rPr kumimoji="0" lang="ar-DZ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fr-FR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4357686" y="2643182"/>
            <a:ext cx="1785950" cy="107157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خصائص حقوق الإنسان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Organigramme : Bande perforée 16"/>
          <p:cNvSpPr/>
          <p:nvPr/>
        </p:nvSpPr>
        <p:spPr>
          <a:xfrm>
            <a:off x="214282" y="2857496"/>
            <a:ext cx="3000396" cy="857256"/>
          </a:xfrm>
          <a:prstGeom prst="flowChartPunchedTape">
            <a:avLst/>
          </a:prstGeom>
          <a:solidFill>
            <a:srgbClr val="FCC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غير قابلة للتجزئة أو التصرف.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Organigramme : Bande perforée 17"/>
          <p:cNvSpPr/>
          <p:nvPr/>
        </p:nvSpPr>
        <p:spPr>
          <a:xfrm>
            <a:off x="142844" y="3929066"/>
            <a:ext cx="3143272" cy="857256"/>
          </a:xfrm>
          <a:prstGeom prst="flowChartPunchedTap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ثابتة غير قابلة الانتهاك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Organigramme : Bande perforée 18"/>
          <p:cNvSpPr/>
          <p:nvPr/>
        </p:nvSpPr>
        <p:spPr>
          <a:xfrm>
            <a:off x="6572264" y="1714488"/>
            <a:ext cx="2571768" cy="857256"/>
          </a:xfrm>
          <a:prstGeom prst="flowChartPunchedTap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الحقوق متساوية وغير تمييزية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Organigramme : Bande perforée 24"/>
          <p:cNvSpPr/>
          <p:nvPr/>
        </p:nvSpPr>
        <p:spPr>
          <a:xfrm>
            <a:off x="214282" y="1714488"/>
            <a:ext cx="3000396" cy="857256"/>
          </a:xfrm>
          <a:prstGeom prst="flowChartPunchedTape">
            <a:avLst/>
          </a:prstGeom>
          <a:solidFill>
            <a:srgbClr val="FCC0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حقوق مترابطة ومتآزرة.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Organigramme : Bande perforée 25"/>
          <p:cNvSpPr/>
          <p:nvPr/>
        </p:nvSpPr>
        <p:spPr>
          <a:xfrm>
            <a:off x="6500826" y="4000504"/>
            <a:ext cx="2571768" cy="857256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حقوق عالمية</a:t>
            </a:r>
            <a:endParaRPr lang="fr-FR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6143636" y="2357430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6215074" y="3643314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endCxn id="25" idx="3"/>
          </p:cNvCxnSpPr>
          <p:nvPr/>
        </p:nvCxnSpPr>
        <p:spPr>
          <a:xfrm rot="10800000">
            <a:off x="3214678" y="2143116"/>
            <a:ext cx="114300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rot="10800000" flipV="1">
            <a:off x="3143240" y="3143248"/>
            <a:ext cx="121444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rot="10800000" flipV="1">
            <a:off x="3286116" y="3143247"/>
            <a:ext cx="1000132" cy="857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slow" advTm="17849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6000768"/>
          </a:xfrm>
        </p:spPr>
        <p:txBody>
          <a:bodyPr>
            <a:noAutofit/>
          </a:bodyPr>
          <a:lstStyle/>
          <a:p>
            <a:pPr algn="justLow" rtl="1">
              <a:buNone/>
            </a:pPr>
            <a:r>
              <a:rPr lang="ar-DZ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تصنّف حقوق الإنسان إلى الآتي:</a:t>
            </a:r>
          </a:p>
          <a:p>
            <a:pPr algn="justLow" rtl="1">
              <a:buNone/>
            </a:pP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الجيل الأول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الحقوق المدنية والسياسية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algn="justLow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         كالحق في الحياة.</a:t>
            </a:r>
          </a:p>
          <a:p>
            <a:pPr algn="justLow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        الحق في سلامته الجسدية.</a:t>
            </a:r>
          </a:p>
          <a:p>
            <a:pPr algn="justLow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        الحق في محاكمة عادلة.</a:t>
            </a:r>
          </a:p>
          <a:p>
            <a:pPr algn="justLow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        الحق في المشاركة السياسية.</a:t>
            </a:r>
          </a:p>
          <a:p>
            <a:pPr algn="justLow" rtl="1">
              <a:buNone/>
            </a:pP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الجيل الثاني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الحقوق الاقتصادية والاجتماعية والثقافية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:</a:t>
            </a:r>
          </a:p>
          <a:p>
            <a:pPr algn="justLow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        كالحق في العمل.</a:t>
            </a:r>
          </a:p>
          <a:p>
            <a:pPr algn="justLow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        الحق في التعليم. </a:t>
            </a:r>
          </a:p>
          <a:p>
            <a:pPr algn="justLow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       الحق في الصحة، والحق في المسكن.</a:t>
            </a:r>
          </a:p>
          <a:p>
            <a:pPr algn="justLow" rtl="1">
              <a:buNone/>
            </a:pP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الجيل الثالث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: كالحق في التنمية، والحق في بيئة نظيفة.</a:t>
            </a:r>
            <a:endParaRPr lang="fr-FR" sz="32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68346"/>
          </a:xfrm>
        </p:spPr>
        <p:txBody>
          <a:bodyPr/>
          <a:lstStyle/>
          <a:p>
            <a:pPr algn="ctr" rtl="1"/>
            <a:r>
              <a:rPr lang="ar-DZ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*تصنيفات حقوق الإنسان*</a:t>
            </a:r>
            <a:endParaRPr lang="fr-FR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28596" y="1857364"/>
            <a:ext cx="8229600" cy="1785942"/>
          </a:xfrm>
        </p:spPr>
        <p:txBody>
          <a:bodyPr>
            <a:normAutofit fontScale="90000"/>
          </a:bodyPr>
          <a:lstStyle/>
          <a:p>
            <a:pPr algn="ctr"/>
            <a:r>
              <a:rPr lang="fr-FR" u="sng" dirty="0" smtClean="0">
                <a:hlinkClick r:id="rId2"/>
              </a:rPr>
              <a:t>https://political-encyclopedia.org/dictionary/</a:t>
            </a:r>
            <a:r>
              <a:rPr lang="ar-DZ" u="sng" dirty="0" smtClean="0"/>
              <a:t/>
            </a:r>
            <a:br>
              <a:rPr lang="ar-DZ" u="sng" dirty="0" smtClean="0"/>
            </a:br>
            <a:r>
              <a:rPr lang="ar-DZ" u="sng" dirty="0" smtClean="0"/>
              <a:t>فيديو خاص بمفهوم حقوق الإنسان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362</Words>
  <Application>Microsoft Office PowerPoint</Application>
  <PresentationFormat>Affichage à l'écran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Rotonde</vt:lpstr>
      <vt:lpstr>Diapositive 1</vt:lpstr>
      <vt:lpstr>                       </vt:lpstr>
      <vt:lpstr>               </vt:lpstr>
      <vt:lpstr>هي مجموعة من الحقوق الأساسية التي يتمتع بها الفرد في مختلف الميادين السياسية، الاقتصادية، الاجتماعية والثقافية... ”ويليام بلاستكون“ يعرِّف حقوق الإنسان على أنّها: ”الحرية الطبيعية للبشر“، بمعنى ”الحقوق المطلقة للفرد، باعتباره إنسانا حرا منح القدرة على التمييز بين الخير والشر“.</vt:lpstr>
      <vt:lpstr>Diapositive 5</vt:lpstr>
      <vt:lpstr>               </vt:lpstr>
      <vt:lpstr>*تصنيفات حقوق الإنسان*</vt:lpstr>
      <vt:lpstr>https://political-encyclopedia.org/dictionary/ فيديو خاص بمفهوم حقوق الإنسان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13</cp:revision>
  <dcterms:created xsi:type="dcterms:W3CDTF">2020-12-06T12:54:21Z</dcterms:created>
  <dcterms:modified xsi:type="dcterms:W3CDTF">2020-12-08T10:42:31Z</dcterms:modified>
</cp:coreProperties>
</file>