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3"/>
  </p:notesMasterIdLst>
  <p:sldIdLst>
    <p:sldId id="256" r:id="rId2"/>
    <p:sldId id="257" r:id="rId3"/>
    <p:sldId id="277" r:id="rId4"/>
    <p:sldId id="278" r:id="rId5"/>
    <p:sldId id="279" r:id="rId6"/>
    <p:sldId id="280" r:id="rId7"/>
    <p:sldId id="281" r:id="rId8"/>
    <p:sldId id="282" r:id="rId9"/>
    <p:sldId id="283" r:id="rId10"/>
    <p:sldId id="284" r:id="rId11"/>
    <p:sldId id="285" r:id="rId12"/>
    <p:sldId id="286" r:id="rId13"/>
    <p:sldId id="287"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84" autoAdjust="0"/>
  </p:normalViewPr>
  <p:slideViewPr>
    <p:cSldViewPr snapToObjects="1">
      <p:cViewPr varScale="1">
        <p:scale>
          <a:sx n="92" d="100"/>
          <a:sy n="92" d="100"/>
        </p:scale>
        <p:origin x="-218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2F50BC-4448-4D40-A88D-369B65CE7E8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987314FA-2144-4BFF-AD1F-4735C5858680}">
      <dgm:prSet phldrT="[Texte]"/>
      <dgm:spPr/>
      <dgm:t>
        <a:bodyPr/>
        <a:lstStyle/>
        <a:p>
          <a:r>
            <a:rPr lang="fr-FR" dirty="0" smtClean="0"/>
            <a:t>La spécialisation du travail </a:t>
          </a:r>
          <a:endParaRPr lang="fr-FR" dirty="0"/>
        </a:p>
      </dgm:t>
    </dgm:pt>
    <dgm:pt modelId="{80522C35-E76D-42E0-9809-9E5E766C86AF}" type="parTrans" cxnId="{9BBA4258-3B58-483E-B371-15234F55DC42}">
      <dgm:prSet/>
      <dgm:spPr/>
      <dgm:t>
        <a:bodyPr/>
        <a:lstStyle/>
        <a:p>
          <a:endParaRPr lang="fr-FR"/>
        </a:p>
      </dgm:t>
    </dgm:pt>
    <dgm:pt modelId="{04124BAD-64F3-42C1-A4DC-E94CE3D7914F}" type="sibTrans" cxnId="{9BBA4258-3B58-483E-B371-15234F55DC42}">
      <dgm:prSet/>
      <dgm:spPr/>
      <dgm:t>
        <a:bodyPr/>
        <a:lstStyle/>
        <a:p>
          <a:endParaRPr lang="fr-FR"/>
        </a:p>
      </dgm:t>
    </dgm:pt>
    <dgm:pt modelId="{C034BC79-199B-4757-8E1F-66ECFCE1FD45}">
      <dgm:prSet phldrT="[Texte]"/>
      <dgm:spPr/>
      <dgm:t>
        <a:bodyPr/>
        <a:lstStyle/>
        <a:p>
          <a:r>
            <a:rPr lang="fr-FR" dirty="0" smtClean="0"/>
            <a:t>La coordination </a:t>
          </a:r>
          <a:endParaRPr lang="fr-FR" dirty="0"/>
        </a:p>
      </dgm:t>
    </dgm:pt>
    <dgm:pt modelId="{438446E1-FDA4-44B3-BF07-BB33D9242161}" type="parTrans" cxnId="{03946AAC-A029-4E2B-8B67-6895CD4DB827}">
      <dgm:prSet/>
      <dgm:spPr/>
      <dgm:t>
        <a:bodyPr/>
        <a:lstStyle/>
        <a:p>
          <a:endParaRPr lang="fr-FR"/>
        </a:p>
      </dgm:t>
    </dgm:pt>
    <dgm:pt modelId="{686C4C91-4499-4896-AC7D-B0108ADACAEB}" type="sibTrans" cxnId="{03946AAC-A029-4E2B-8B67-6895CD4DB827}">
      <dgm:prSet/>
      <dgm:spPr/>
      <dgm:t>
        <a:bodyPr/>
        <a:lstStyle/>
        <a:p>
          <a:endParaRPr lang="fr-FR"/>
        </a:p>
      </dgm:t>
    </dgm:pt>
    <dgm:pt modelId="{F5D31116-D9DF-4DE8-A35E-5398F0D05A16}">
      <dgm:prSet phldrT="[Texte]"/>
      <dgm:spPr/>
      <dgm:t>
        <a:bodyPr/>
        <a:lstStyle/>
        <a:p>
          <a:r>
            <a:rPr lang="fr-FR" dirty="0" smtClean="0"/>
            <a:t>La décentralisation </a:t>
          </a:r>
          <a:endParaRPr lang="fr-FR" dirty="0"/>
        </a:p>
      </dgm:t>
    </dgm:pt>
    <dgm:pt modelId="{CDBAEC17-D163-44FD-BCB5-A963FB0ADBC5}" type="parTrans" cxnId="{F81F3CFD-AC17-4D2D-BD5E-4EFA7846C3F9}">
      <dgm:prSet/>
      <dgm:spPr/>
      <dgm:t>
        <a:bodyPr/>
        <a:lstStyle/>
        <a:p>
          <a:endParaRPr lang="fr-FR"/>
        </a:p>
      </dgm:t>
    </dgm:pt>
    <dgm:pt modelId="{7DD7280E-E026-4C8D-991A-544FBDAE979F}" type="sibTrans" cxnId="{F81F3CFD-AC17-4D2D-BD5E-4EFA7846C3F9}">
      <dgm:prSet/>
      <dgm:spPr/>
      <dgm:t>
        <a:bodyPr/>
        <a:lstStyle/>
        <a:p>
          <a:endParaRPr lang="fr-FR"/>
        </a:p>
      </dgm:t>
    </dgm:pt>
    <dgm:pt modelId="{A2644BD1-08AD-46E8-AF30-E8E33912C786}">
      <dgm:prSet phldrT="[Texte]"/>
      <dgm:spPr/>
      <dgm:t>
        <a:bodyPr/>
        <a:lstStyle/>
        <a:p>
          <a:r>
            <a:rPr lang="fr-FR" dirty="0" smtClean="0"/>
            <a:t>La formalisation </a:t>
          </a:r>
          <a:endParaRPr lang="fr-FR" dirty="0"/>
        </a:p>
      </dgm:t>
    </dgm:pt>
    <dgm:pt modelId="{F397E3A8-7BF7-40E7-AA18-3A33E36FE464}" type="parTrans" cxnId="{5235F882-7761-4FEB-9ED1-A07753B9A5DD}">
      <dgm:prSet/>
      <dgm:spPr/>
      <dgm:t>
        <a:bodyPr/>
        <a:lstStyle/>
        <a:p>
          <a:endParaRPr lang="fr-FR"/>
        </a:p>
      </dgm:t>
    </dgm:pt>
    <dgm:pt modelId="{13DD2860-6D22-4758-AB52-F1BA3918F5B7}" type="sibTrans" cxnId="{5235F882-7761-4FEB-9ED1-A07753B9A5DD}">
      <dgm:prSet/>
      <dgm:spPr/>
      <dgm:t>
        <a:bodyPr/>
        <a:lstStyle/>
        <a:p>
          <a:endParaRPr lang="fr-FR"/>
        </a:p>
      </dgm:t>
    </dgm:pt>
    <dgm:pt modelId="{19B16FD5-431B-4C00-B3FC-2903C0979D58}" type="pres">
      <dgm:prSet presAssocID="{E82F50BC-4448-4D40-A88D-369B65CE7E83}" presName="Name0" presStyleCnt="0">
        <dgm:presLayoutVars>
          <dgm:dir/>
          <dgm:resizeHandles val="exact"/>
        </dgm:presLayoutVars>
      </dgm:prSet>
      <dgm:spPr/>
      <dgm:t>
        <a:bodyPr/>
        <a:lstStyle/>
        <a:p>
          <a:endParaRPr lang="fr-FR"/>
        </a:p>
      </dgm:t>
    </dgm:pt>
    <dgm:pt modelId="{3D5B72A2-0032-454A-ACC1-62F885BCEDB6}" type="pres">
      <dgm:prSet presAssocID="{987314FA-2144-4BFF-AD1F-4735C5858680}" presName="composite" presStyleCnt="0"/>
      <dgm:spPr/>
    </dgm:pt>
    <dgm:pt modelId="{7BFEFF6A-9B34-45CD-BEC2-7E222F4B6245}" type="pres">
      <dgm:prSet presAssocID="{987314FA-2144-4BFF-AD1F-4735C5858680}" presName="rect1" presStyleLbl="trAlignAcc1" presStyleIdx="0" presStyleCnt="4">
        <dgm:presLayoutVars>
          <dgm:bulletEnabled val="1"/>
        </dgm:presLayoutVars>
      </dgm:prSet>
      <dgm:spPr/>
      <dgm:t>
        <a:bodyPr/>
        <a:lstStyle/>
        <a:p>
          <a:endParaRPr lang="fr-FR"/>
        </a:p>
      </dgm:t>
    </dgm:pt>
    <dgm:pt modelId="{B1C1F7DD-3C53-48F8-8F3A-9BD840C24D63}" type="pres">
      <dgm:prSet presAssocID="{987314FA-2144-4BFF-AD1F-4735C5858680}" presName="rect2" presStyleLbl="fgImgPlace1" presStyleIdx="0" presStyleCnt="4" custScaleY="86471"/>
      <dgm:spPr>
        <a:blipFill>
          <a:blip xmlns:r="http://schemas.openxmlformats.org/officeDocument/2006/relationships" r:embed="rId1">
            <a:extLst>
              <a:ext uri="{28A0092B-C50C-407E-A947-70E740481C1C}">
                <a14:useLocalDpi xmlns:a14="http://schemas.microsoft.com/office/drawing/2010/main" val="0"/>
              </a:ext>
            </a:extLst>
          </a:blip>
          <a:srcRect/>
          <a:stretch>
            <a:fillRect l="-169000" r="-169000"/>
          </a:stretch>
        </a:blipFill>
      </dgm:spPr>
      <dgm:t>
        <a:bodyPr/>
        <a:lstStyle/>
        <a:p>
          <a:endParaRPr lang="fr-FR"/>
        </a:p>
      </dgm:t>
    </dgm:pt>
    <dgm:pt modelId="{7CFBF75A-006E-41A5-9123-407A6A5DCF4B}" type="pres">
      <dgm:prSet presAssocID="{04124BAD-64F3-42C1-A4DC-E94CE3D7914F}" presName="sibTrans" presStyleCnt="0"/>
      <dgm:spPr/>
    </dgm:pt>
    <dgm:pt modelId="{2423C72C-3109-43E6-A65B-83975963900E}" type="pres">
      <dgm:prSet presAssocID="{C034BC79-199B-4757-8E1F-66ECFCE1FD45}" presName="composite" presStyleCnt="0"/>
      <dgm:spPr/>
    </dgm:pt>
    <dgm:pt modelId="{8D86DC8D-EEFE-46A4-BE4C-D2C3365D849A}" type="pres">
      <dgm:prSet presAssocID="{C034BC79-199B-4757-8E1F-66ECFCE1FD45}" presName="rect1" presStyleLbl="trAlignAcc1" presStyleIdx="1" presStyleCnt="4">
        <dgm:presLayoutVars>
          <dgm:bulletEnabled val="1"/>
        </dgm:presLayoutVars>
      </dgm:prSet>
      <dgm:spPr/>
      <dgm:t>
        <a:bodyPr/>
        <a:lstStyle/>
        <a:p>
          <a:endParaRPr lang="fr-FR"/>
        </a:p>
      </dgm:t>
    </dgm:pt>
    <dgm:pt modelId="{778BBB3B-34AF-4EB9-8196-FDF8AEE2AFBF}" type="pres">
      <dgm:prSet presAssocID="{C034BC79-199B-4757-8E1F-66ECFCE1FD45}"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64000" r="-64000"/>
          </a:stretch>
        </a:blipFill>
      </dgm:spPr>
      <dgm:t>
        <a:bodyPr/>
        <a:lstStyle/>
        <a:p>
          <a:endParaRPr lang="fr-FR"/>
        </a:p>
      </dgm:t>
    </dgm:pt>
    <dgm:pt modelId="{530BE715-3CE1-4902-B084-D437445E6450}" type="pres">
      <dgm:prSet presAssocID="{686C4C91-4499-4896-AC7D-B0108ADACAEB}" presName="sibTrans" presStyleCnt="0"/>
      <dgm:spPr/>
    </dgm:pt>
    <dgm:pt modelId="{A97552A9-DF3E-4185-A147-7A61908DE090}" type="pres">
      <dgm:prSet presAssocID="{F5D31116-D9DF-4DE8-A35E-5398F0D05A16}" presName="composite" presStyleCnt="0"/>
      <dgm:spPr/>
    </dgm:pt>
    <dgm:pt modelId="{BB8C99C4-0A86-423C-A563-15DB924B90BB}" type="pres">
      <dgm:prSet presAssocID="{F5D31116-D9DF-4DE8-A35E-5398F0D05A16}" presName="rect1" presStyleLbl="trAlignAcc1" presStyleIdx="2" presStyleCnt="4">
        <dgm:presLayoutVars>
          <dgm:bulletEnabled val="1"/>
        </dgm:presLayoutVars>
      </dgm:prSet>
      <dgm:spPr/>
      <dgm:t>
        <a:bodyPr/>
        <a:lstStyle/>
        <a:p>
          <a:endParaRPr lang="fr-FR"/>
        </a:p>
      </dgm:t>
    </dgm:pt>
    <dgm:pt modelId="{EB18B234-059D-4E21-AE1E-34F7E6EB864A}" type="pres">
      <dgm:prSet presAssocID="{F5D31116-D9DF-4DE8-A35E-5398F0D05A16}"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68000" r="-68000"/>
          </a:stretch>
        </a:blipFill>
      </dgm:spPr>
      <dgm:t>
        <a:bodyPr/>
        <a:lstStyle/>
        <a:p>
          <a:endParaRPr lang="fr-FR"/>
        </a:p>
      </dgm:t>
    </dgm:pt>
    <dgm:pt modelId="{79D83071-15AD-43E9-B81A-9F9F9B2E9D86}" type="pres">
      <dgm:prSet presAssocID="{7DD7280E-E026-4C8D-991A-544FBDAE979F}" presName="sibTrans" presStyleCnt="0"/>
      <dgm:spPr/>
    </dgm:pt>
    <dgm:pt modelId="{02458CE4-DFA8-4120-8D09-C500DA979DE3}" type="pres">
      <dgm:prSet presAssocID="{A2644BD1-08AD-46E8-AF30-E8E33912C786}" presName="composite" presStyleCnt="0"/>
      <dgm:spPr/>
    </dgm:pt>
    <dgm:pt modelId="{7AC98A47-395D-4127-B6B0-820130A60803}" type="pres">
      <dgm:prSet presAssocID="{A2644BD1-08AD-46E8-AF30-E8E33912C786}" presName="rect1" presStyleLbl="trAlignAcc1" presStyleIdx="3" presStyleCnt="4">
        <dgm:presLayoutVars>
          <dgm:bulletEnabled val="1"/>
        </dgm:presLayoutVars>
      </dgm:prSet>
      <dgm:spPr/>
      <dgm:t>
        <a:bodyPr/>
        <a:lstStyle/>
        <a:p>
          <a:endParaRPr lang="fr-FR"/>
        </a:p>
      </dgm:t>
    </dgm:pt>
    <dgm:pt modelId="{17E55CC3-4F7E-4965-95FE-9C51FFA67238}" type="pres">
      <dgm:prSet presAssocID="{A2644BD1-08AD-46E8-AF30-E8E33912C786}"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78000" r="-78000"/>
          </a:stretch>
        </a:blipFill>
      </dgm:spPr>
      <dgm:t>
        <a:bodyPr/>
        <a:lstStyle/>
        <a:p>
          <a:endParaRPr lang="fr-FR"/>
        </a:p>
      </dgm:t>
    </dgm:pt>
  </dgm:ptLst>
  <dgm:cxnLst>
    <dgm:cxn modelId="{E96135D1-E618-46D4-9EC3-BDDC8D0F56C1}" type="presOf" srcId="{987314FA-2144-4BFF-AD1F-4735C5858680}" destId="{7BFEFF6A-9B34-45CD-BEC2-7E222F4B6245}" srcOrd="0" destOrd="0" presId="urn:microsoft.com/office/officeart/2008/layout/PictureStrips"/>
    <dgm:cxn modelId="{5235F882-7761-4FEB-9ED1-A07753B9A5DD}" srcId="{E82F50BC-4448-4D40-A88D-369B65CE7E83}" destId="{A2644BD1-08AD-46E8-AF30-E8E33912C786}" srcOrd="3" destOrd="0" parTransId="{F397E3A8-7BF7-40E7-AA18-3A33E36FE464}" sibTransId="{13DD2860-6D22-4758-AB52-F1BA3918F5B7}"/>
    <dgm:cxn modelId="{03946AAC-A029-4E2B-8B67-6895CD4DB827}" srcId="{E82F50BC-4448-4D40-A88D-369B65CE7E83}" destId="{C034BC79-199B-4757-8E1F-66ECFCE1FD45}" srcOrd="1" destOrd="0" parTransId="{438446E1-FDA4-44B3-BF07-BB33D9242161}" sibTransId="{686C4C91-4499-4896-AC7D-B0108ADACAEB}"/>
    <dgm:cxn modelId="{D1072F75-A4F8-464B-AB97-0190CC97FACF}" type="presOf" srcId="{A2644BD1-08AD-46E8-AF30-E8E33912C786}" destId="{7AC98A47-395D-4127-B6B0-820130A60803}" srcOrd="0" destOrd="0" presId="urn:microsoft.com/office/officeart/2008/layout/PictureStrips"/>
    <dgm:cxn modelId="{9BBA4258-3B58-483E-B371-15234F55DC42}" srcId="{E82F50BC-4448-4D40-A88D-369B65CE7E83}" destId="{987314FA-2144-4BFF-AD1F-4735C5858680}" srcOrd="0" destOrd="0" parTransId="{80522C35-E76D-42E0-9809-9E5E766C86AF}" sibTransId="{04124BAD-64F3-42C1-A4DC-E94CE3D7914F}"/>
    <dgm:cxn modelId="{F81F3CFD-AC17-4D2D-BD5E-4EFA7846C3F9}" srcId="{E82F50BC-4448-4D40-A88D-369B65CE7E83}" destId="{F5D31116-D9DF-4DE8-A35E-5398F0D05A16}" srcOrd="2" destOrd="0" parTransId="{CDBAEC17-D163-44FD-BCB5-A963FB0ADBC5}" sibTransId="{7DD7280E-E026-4C8D-991A-544FBDAE979F}"/>
    <dgm:cxn modelId="{B32397D3-2BB3-439A-A8CB-92E7EF5BDC49}" type="presOf" srcId="{F5D31116-D9DF-4DE8-A35E-5398F0D05A16}" destId="{BB8C99C4-0A86-423C-A563-15DB924B90BB}" srcOrd="0" destOrd="0" presId="urn:microsoft.com/office/officeart/2008/layout/PictureStrips"/>
    <dgm:cxn modelId="{9694C68E-1A91-46CE-8D93-49CAD9EC6C61}" type="presOf" srcId="{E82F50BC-4448-4D40-A88D-369B65CE7E83}" destId="{19B16FD5-431B-4C00-B3FC-2903C0979D58}" srcOrd="0" destOrd="0" presId="urn:microsoft.com/office/officeart/2008/layout/PictureStrips"/>
    <dgm:cxn modelId="{71AE8C64-0EF5-4BB4-9621-7FE38CC57C38}" type="presOf" srcId="{C034BC79-199B-4757-8E1F-66ECFCE1FD45}" destId="{8D86DC8D-EEFE-46A4-BE4C-D2C3365D849A}" srcOrd="0" destOrd="0" presId="urn:microsoft.com/office/officeart/2008/layout/PictureStrips"/>
    <dgm:cxn modelId="{BCDA0BC6-3B6B-4A67-981C-23ADDA64A4D4}" type="presParOf" srcId="{19B16FD5-431B-4C00-B3FC-2903C0979D58}" destId="{3D5B72A2-0032-454A-ACC1-62F885BCEDB6}" srcOrd="0" destOrd="0" presId="urn:microsoft.com/office/officeart/2008/layout/PictureStrips"/>
    <dgm:cxn modelId="{66FFDD7E-37EA-4079-B28C-AA3F337691DD}" type="presParOf" srcId="{3D5B72A2-0032-454A-ACC1-62F885BCEDB6}" destId="{7BFEFF6A-9B34-45CD-BEC2-7E222F4B6245}" srcOrd="0" destOrd="0" presId="urn:microsoft.com/office/officeart/2008/layout/PictureStrips"/>
    <dgm:cxn modelId="{E01BACED-B2CE-4177-AC79-EEBEE0234CC4}" type="presParOf" srcId="{3D5B72A2-0032-454A-ACC1-62F885BCEDB6}" destId="{B1C1F7DD-3C53-48F8-8F3A-9BD840C24D63}" srcOrd="1" destOrd="0" presId="urn:microsoft.com/office/officeart/2008/layout/PictureStrips"/>
    <dgm:cxn modelId="{EBEA6809-4BB8-4DCF-A4FF-794224AC906A}" type="presParOf" srcId="{19B16FD5-431B-4C00-B3FC-2903C0979D58}" destId="{7CFBF75A-006E-41A5-9123-407A6A5DCF4B}" srcOrd="1" destOrd="0" presId="urn:microsoft.com/office/officeart/2008/layout/PictureStrips"/>
    <dgm:cxn modelId="{44235CF0-5FFE-4E60-96E3-58F7D9FC8334}" type="presParOf" srcId="{19B16FD5-431B-4C00-B3FC-2903C0979D58}" destId="{2423C72C-3109-43E6-A65B-83975963900E}" srcOrd="2" destOrd="0" presId="urn:microsoft.com/office/officeart/2008/layout/PictureStrips"/>
    <dgm:cxn modelId="{C019FDAB-D902-4BD9-AC6C-C8734F77BDC6}" type="presParOf" srcId="{2423C72C-3109-43E6-A65B-83975963900E}" destId="{8D86DC8D-EEFE-46A4-BE4C-D2C3365D849A}" srcOrd="0" destOrd="0" presId="urn:microsoft.com/office/officeart/2008/layout/PictureStrips"/>
    <dgm:cxn modelId="{F1EDF0A5-622D-46DB-BF12-E6D6B5AD98BA}" type="presParOf" srcId="{2423C72C-3109-43E6-A65B-83975963900E}" destId="{778BBB3B-34AF-4EB9-8196-FDF8AEE2AFBF}" srcOrd="1" destOrd="0" presId="urn:microsoft.com/office/officeart/2008/layout/PictureStrips"/>
    <dgm:cxn modelId="{C7B8D023-26CB-418C-BB6F-3439CB3F0C05}" type="presParOf" srcId="{19B16FD5-431B-4C00-B3FC-2903C0979D58}" destId="{530BE715-3CE1-4902-B084-D437445E6450}" srcOrd="3" destOrd="0" presId="urn:microsoft.com/office/officeart/2008/layout/PictureStrips"/>
    <dgm:cxn modelId="{7145F2DB-35BB-4311-AE8D-960E48A107E8}" type="presParOf" srcId="{19B16FD5-431B-4C00-B3FC-2903C0979D58}" destId="{A97552A9-DF3E-4185-A147-7A61908DE090}" srcOrd="4" destOrd="0" presId="urn:microsoft.com/office/officeart/2008/layout/PictureStrips"/>
    <dgm:cxn modelId="{D1024033-BF43-4A42-B534-6E20C39DB99F}" type="presParOf" srcId="{A97552A9-DF3E-4185-A147-7A61908DE090}" destId="{BB8C99C4-0A86-423C-A563-15DB924B90BB}" srcOrd="0" destOrd="0" presId="urn:microsoft.com/office/officeart/2008/layout/PictureStrips"/>
    <dgm:cxn modelId="{109E3B93-E6B9-4D26-9DDD-C8B8563C368D}" type="presParOf" srcId="{A97552A9-DF3E-4185-A147-7A61908DE090}" destId="{EB18B234-059D-4E21-AE1E-34F7E6EB864A}" srcOrd="1" destOrd="0" presId="urn:microsoft.com/office/officeart/2008/layout/PictureStrips"/>
    <dgm:cxn modelId="{2625B39A-927B-438A-894C-1CD9B25A4611}" type="presParOf" srcId="{19B16FD5-431B-4C00-B3FC-2903C0979D58}" destId="{79D83071-15AD-43E9-B81A-9F9F9B2E9D86}" srcOrd="5" destOrd="0" presId="urn:microsoft.com/office/officeart/2008/layout/PictureStrips"/>
    <dgm:cxn modelId="{FE001D6B-1F67-4149-B0A6-B45B41E4C8A9}" type="presParOf" srcId="{19B16FD5-431B-4C00-B3FC-2903C0979D58}" destId="{02458CE4-DFA8-4120-8D09-C500DA979DE3}" srcOrd="6" destOrd="0" presId="urn:microsoft.com/office/officeart/2008/layout/PictureStrips"/>
    <dgm:cxn modelId="{93AA8921-815C-4BEE-84A6-D65FF32D670D}" type="presParOf" srcId="{02458CE4-DFA8-4120-8D09-C500DA979DE3}" destId="{7AC98A47-395D-4127-B6B0-820130A60803}" srcOrd="0" destOrd="0" presId="urn:microsoft.com/office/officeart/2008/layout/PictureStrips"/>
    <dgm:cxn modelId="{A79F8D8F-72F0-4095-8CF7-0E1DF01CC823}" type="presParOf" srcId="{02458CE4-DFA8-4120-8D09-C500DA979DE3}" destId="{17E55CC3-4F7E-4965-95FE-9C51FFA6723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9A1121-9238-4921-910D-204821F4B9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62A2E1E5-53F8-432F-B21D-96E339255957}">
      <dgm:prSet phldrT="[Texte]"/>
      <dgm:spPr/>
      <dgm:t>
        <a:bodyPr/>
        <a:lstStyle/>
        <a:p>
          <a:r>
            <a:rPr lang="fr-FR" dirty="0" smtClean="0"/>
            <a:t>Verticale </a:t>
          </a:r>
          <a:endParaRPr lang="fr-FR" dirty="0"/>
        </a:p>
      </dgm:t>
    </dgm:pt>
    <dgm:pt modelId="{02998746-63FC-4CFC-99A5-90B9F4700C49}" type="parTrans" cxnId="{A21F5F8F-E114-4685-BC87-DFD588286C5A}">
      <dgm:prSet/>
      <dgm:spPr/>
      <dgm:t>
        <a:bodyPr/>
        <a:lstStyle/>
        <a:p>
          <a:endParaRPr lang="fr-FR"/>
        </a:p>
      </dgm:t>
    </dgm:pt>
    <dgm:pt modelId="{E8C8CFF3-4D89-427D-BCCD-8BE9D7275FCB}" type="sibTrans" cxnId="{A21F5F8F-E114-4685-BC87-DFD588286C5A}">
      <dgm:prSet/>
      <dgm:spPr/>
      <dgm:t>
        <a:bodyPr/>
        <a:lstStyle/>
        <a:p>
          <a:endParaRPr lang="fr-FR"/>
        </a:p>
      </dgm:t>
    </dgm:pt>
    <dgm:pt modelId="{68C9354A-E7B0-4049-9FB5-635C981F336C}">
      <dgm:prSet phldrT="[Texte]" custT="1"/>
      <dgm:spPr/>
      <dgm:t>
        <a:bodyPr/>
        <a:lstStyle/>
        <a:p>
          <a:r>
            <a:rPr lang="fr-FR" sz="2400" dirty="0" smtClean="0"/>
            <a:t>Création de niveaux hiérarchiques= nombre de niveaux hiérarchiques, hauteur de l’organigramme </a:t>
          </a:r>
          <a:endParaRPr lang="fr-FR" sz="2400" dirty="0"/>
        </a:p>
      </dgm:t>
    </dgm:pt>
    <dgm:pt modelId="{6D16B8AE-9296-4A0C-8CA0-8C78AF2337A7}" type="parTrans" cxnId="{99012054-7D44-4893-A0CE-FAE554B68653}">
      <dgm:prSet/>
      <dgm:spPr/>
      <dgm:t>
        <a:bodyPr/>
        <a:lstStyle/>
        <a:p>
          <a:endParaRPr lang="fr-FR"/>
        </a:p>
      </dgm:t>
    </dgm:pt>
    <dgm:pt modelId="{A01EB1AA-2DA2-4E96-910A-83795F240BF1}" type="sibTrans" cxnId="{99012054-7D44-4893-A0CE-FAE554B68653}">
      <dgm:prSet/>
      <dgm:spPr/>
      <dgm:t>
        <a:bodyPr/>
        <a:lstStyle/>
        <a:p>
          <a:endParaRPr lang="fr-FR"/>
        </a:p>
      </dgm:t>
    </dgm:pt>
    <dgm:pt modelId="{8D590ADB-7017-4A73-9501-499F1483BC00}">
      <dgm:prSet phldrT="[Texte]"/>
      <dgm:spPr/>
      <dgm:t>
        <a:bodyPr/>
        <a:lstStyle/>
        <a:p>
          <a:r>
            <a:rPr lang="fr-FR" dirty="0" smtClean="0"/>
            <a:t>Horizontale </a:t>
          </a:r>
          <a:endParaRPr lang="fr-FR" dirty="0"/>
        </a:p>
      </dgm:t>
    </dgm:pt>
    <dgm:pt modelId="{32BFDE08-ADFE-4E5E-A406-001651A894CD}" type="parTrans" cxnId="{10D03E02-8880-4DDA-A7BC-E6B5264E717C}">
      <dgm:prSet/>
      <dgm:spPr/>
      <dgm:t>
        <a:bodyPr/>
        <a:lstStyle/>
        <a:p>
          <a:endParaRPr lang="fr-FR"/>
        </a:p>
      </dgm:t>
    </dgm:pt>
    <dgm:pt modelId="{30FEBEEF-A546-4A4A-9B3C-63392D91214C}" type="sibTrans" cxnId="{10D03E02-8880-4DDA-A7BC-E6B5264E717C}">
      <dgm:prSet/>
      <dgm:spPr/>
      <dgm:t>
        <a:bodyPr/>
        <a:lstStyle/>
        <a:p>
          <a:endParaRPr lang="fr-FR"/>
        </a:p>
      </dgm:t>
    </dgm:pt>
    <dgm:pt modelId="{4E7B0E01-6846-4FFC-90FC-BE59FC35B419}">
      <dgm:prSet phldrT="[Texte]" custT="1"/>
      <dgm:spPr/>
      <dgm:t>
        <a:bodyPr/>
        <a:lstStyle/>
        <a:p>
          <a:r>
            <a:rPr lang="fr-FR" sz="2400" dirty="0" smtClean="0"/>
            <a:t>Création de fonctions, de services indépendants= spécialisation fonctionnelle, largeur de l’organigramme </a:t>
          </a:r>
          <a:endParaRPr lang="fr-FR" sz="2400" dirty="0"/>
        </a:p>
      </dgm:t>
    </dgm:pt>
    <dgm:pt modelId="{4EDE1C48-2056-4382-A451-B75EA8B065CA}" type="parTrans" cxnId="{2B09955B-67EC-4A13-AEE5-CA8F37B365CE}">
      <dgm:prSet/>
      <dgm:spPr/>
      <dgm:t>
        <a:bodyPr/>
        <a:lstStyle/>
        <a:p>
          <a:endParaRPr lang="fr-FR"/>
        </a:p>
      </dgm:t>
    </dgm:pt>
    <dgm:pt modelId="{93B9858E-462F-4414-AAB6-596D700250DF}" type="sibTrans" cxnId="{2B09955B-67EC-4A13-AEE5-CA8F37B365CE}">
      <dgm:prSet/>
      <dgm:spPr/>
      <dgm:t>
        <a:bodyPr/>
        <a:lstStyle/>
        <a:p>
          <a:endParaRPr lang="fr-FR"/>
        </a:p>
      </dgm:t>
    </dgm:pt>
    <dgm:pt modelId="{E4633697-3820-4A2D-AB73-6C0B23EE57FC}" type="pres">
      <dgm:prSet presAssocID="{559A1121-9238-4921-910D-204821F4B9FA}" presName="linear" presStyleCnt="0">
        <dgm:presLayoutVars>
          <dgm:animLvl val="lvl"/>
          <dgm:resizeHandles val="exact"/>
        </dgm:presLayoutVars>
      </dgm:prSet>
      <dgm:spPr/>
      <dgm:t>
        <a:bodyPr/>
        <a:lstStyle/>
        <a:p>
          <a:endParaRPr lang="fr-FR"/>
        </a:p>
      </dgm:t>
    </dgm:pt>
    <dgm:pt modelId="{BBF333AE-52C4-4AFA-91AF-CE849581123B}" type="pres">
      <dgm:prSet presAssocID="{62A2E1E5-53F8-432F-B21D-96E339255957}" presName="parentText" presStyleLbl="node1" presStyleIdx="0" presStyleCnt="2" custLinFactNeighborY="-3617">
        <dgm:presLayoutVars>
          <dgm:chMax val="0"/>
          <dgm:bulletEnabled val="1"/>
        </dgm:presLayoutVars>
      </dgm:prSet>
      <dgm:spPr/>
      <dgm:t>
        <a:bodyPr/>
        <a:lstStyle/>
        <a:p>
          <a:endParaRPr lang="fr-FR"/>
        </a:p>
      </dgm:t>
    </dgm:pt>
    <dgm:pt modelId="{57148CCC-2D88-437D-8CE8-27CF5F8C9DD9}" type="pres">
      <dgm:prSet presAssocID="{62A2E1E5-53F8-432F-B21D-96E339255957}" presName="childText" presStyleLbl="revTx" presStyleIdx="0" presStyleCnt="2">
        <dgm:presLayoutVars>
          <dgm:bulletEnabled val="1"/>
        </dgm:presLayoutVars>
      </dgm:prSet>
      <dgm:spPr/>
      <dgm:t>
        <a:bodyPr/>
        <a:lstStyle/>
        <a:p>
          <a:endParaRPr lang="fr-FR"/>
        </a:p>
      </dgm:t>
    </dgm:pt>
    <dgm:pt modelId="{A9A58B1D-2FB4-40ED-9FF8-743FC2945657}" type="pres">
      <dgm:prSet presAssocID="{8D590ADB-7017-4A73-9501-499F1483BC00}" presName="parentText" presStyleLbl="node1" presStyleIdx="1" presStyleCnt="2">
        <dgm:presLayoutVars>
          <dgm:chMax val="0"/>
          <dgm:bulletEnabled val="1"/>
        </dgm:presLayoutVars>
      </dgm:prSet>
      <dgm:spPr/>
      <dgm:t>
        <a:bodyPr/>
        <a:lstStyle/>
        <a:p>
          <a:endParaRPr lang="fr-FR"/>
        </a:p>
      </dgm:t>
    </dgm:pt>
    <dgm:pt modelId="{241BE173-D5BA-4435-872D-842ED6A83496}" type="pres">
      <dgm:prSet presAssocID="{8D590ADB-7017-4A73-9501-499F1483BC00}" presName="childText" presStyleLbl="revTx" presStyleIdx="1" presStyleCnt="2">
        <dgm:presLayoutVars>
          <dgm:bulletEnabled val="1"/>
        </dgm:presLayoutVars>
      </dgm:prSet>
      <dgm:spPr/>
      <dgm:t>
        <a:bodyPr/>
        <a:lstStyle/>
        <a:p>
          <a:endParaRPr lang="fr-FR"/>
        </a:p>
      </dgm:t>
    </dgm:pt>
  </dgm:ptLst>
  <dgm:cxnLst>
    <dgm:cxn modelId="{A21F5F8F-E114-4685-BC87-DFD588286C5A}" srcId="{559A1121-9238-4921-910D-204821F4B9FA}" destId="{62A2E1E5-53F8-432F-B21D-96E339255957}" srcOrd="0" destOrd="0" parTransId="{02998746-63FC-4CFC-99A5-90B9F4700C49}" sibTransId="{E8C8CFF3-4D89-427D-BCCD-8BE9D7275FCB}"/>
    <dgm:cxn modelId="{8F13733B-41E1-44DE-9E83-39503A08B96A}" type="presOf" srcId="{8D590ADB-7017-4A73-9501-499F1483BC00}" destId="{A9A58B1D-2FB4-40ED-9FF8-743FC2945657}" srcOrd="0" destOrd="0" presId="urn:microsoft.com/office/officeart/2005/8/layout/vList2"/>
    <dgm:cxn modelId="{186409ED-7BEC-4B0B-85EF-4124405F567A}" type="presOf" srcId="{68C9354A-E7B0-4049-9FB5-635C981F336C}" destId="{57148CCC-2D88-437D-8CE8-27CF5F8C9DD9}" srcOrd="0" destOrd="0" presId="urn:microsoft.com/office/officeart/2005/8/layout/vList2"/>
    <dgm:cxn modelId="{3D7DCBFD-3328-42B8-81AF-6C95C2D55112}" type="presOf" srcId="{4E7B0E01-6846-4FFC-90FC-BE59FC35B419}" destId="{241BE173-D5BA-4435-872D-842ED6A83496}" srcOrd="0" destOrd="0" presId="urn:microsoft.com/office/officeart/2005/8/layout/vList2"/>
    <dgm:cxn modelId="{F51768C3-10AC-4C69-AEC8-16C8139F9D30}" type="presOf" srcId="{559A1121-9238-4921-910D-204821F4B9FA}" destId="{E4633697-3820-4A2D-AB73-6C0B23EE57FC}" srcOrd="0" destOrd="0" presId="urn:microsoft.com/office/officeart/2005/8/layout/vList2"/>
    <dgm:cxn modelId="{10D03E02-8880-4DDA-A7BC-E6B5264E717C}" srcId="{559A1121-9238-4921-910D-204821F4B9FA}" destId="{8D590ADB-7017-4A73-9501-499F1483BC00}" srcOrd="1" destOrd="0" parTransId="{32BFDE08-ADFE-4E5E-A406-001651A894CD}" sibTransId="{30FEBEEF-A546-4A4A-9B3C-63392D91214C}"/>
    <dgm:cxn modelId="{B3B4F5B9-1FC2-4F06-A791-BF5E827C829B}" type="presOf" srcId="{62A2E1E5-53F8-432F-B21D-96E339255957}" destId="{BBF333AE-52C4-4AFA-91AF-CE849581123B}" srcOrd="0" destOrd="0" presId="urn:microsoft.com/office/officeart/2005/8/layout/vList2"/>
    <dgm:cxn modelId="{99012054-7D44-4893-A0CE-FAE554B68653}" srcId="{62A2E1E5-53F8-432F-B21D-96E339255957}" destId="{68C9354A-E7B0-4049-9FB5-635C981F336C}" srcOrd="0" destOrd="0" parTransId="{6D16B8AE-9296-4A0C-8CA0-8C78AF2337A7}" sibTransId="{A01EB1AA-2DA2-4E96-910A-83795F240BF1}"/>
    <dgm:cxn modelId="{2B09955B-67EC-4A13-AEE5-CA8F37B365CE}" srcId="{8D590ADB-7017-4A73-9501-499F1483BC00}" destId="{4E7B0E01-6846-4FFC-90FC-BE59FC35B419}" srcOrd="0" destOrd="0" parTransId="{4EDE1C48-2056-4382-A451-B75EA8B065CA}" sibTransId="{93B9858E-462F-4414-AAB6-596D700250DF}"/>
    <dgm:cxn modelId="{53E4197C-6D8E-4753-BB64-72C23B9432AC}" type="presParOf" srcId="{E4633697-3820-4A2D-AB73-6C0B23EE57FC}" destId="{BBF333AE-52C4-4AFA-91AF-CE849581123B}" srcOrd="0" destOrd="0" presId="urn:microsoft.com/office/officeart/2005/8/layout/vList2"/>
    <dgm:cxn modelId="{1BB4B672-076D-4A99-9CA7-B591998E76EB}" type="presParOf" srcId="{E4633697-3820-4A2D-AB73-6C0B23EE57FC}" destId="{57148CCC-2D88-437D-8CE8-27CF5F8C9DD9}" srcOrd="1" destOrd="0" presId="urn:microsoft.com/office/officeart/2005/8/layout/vList2"/>
    <dgm:cxn modelId="{7718F208-5C34-45B1-8869-B1F7149EF278}" type="presParOf" srcId="{E4633697-3820-4A2D-AB73-6C0B23EE57FC}" destId="{A9A58B1D-2FB4-40ED-9FF8-743FC2945657}" srcOrd="2" destOrd="0" presId="urn:microsoft.com/office/officeart/2005/8/layout/vList2"/>
    <dgm:cxn modelId="{B68714CB-11F4-4A13-A28C-AEF795BC39AA}" type="presParOf" srcId="{E4633697-3820-4A2D-AB73-6C0B23EE57FC}" destId="{241BE173-D5BA-4435-872D-842ED6A8349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EFF6A-9B34-45CD-BEC2-7E222F4B6245}">
      <dsp:nvSpPr>
        <dsp:cNvPr id="0" name=""/>
        <dsp:cNvSpPr/>
      </dsp:nvSpPr>
      <dsp:spPr>
        <a:xfrm>
          <a:off x="126583" y="1060727"/>
          <a:ext cx="3030259" cy="94695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1405" tIns="95250" rIns="95250" bIns="95250" numCol="1" spcCol="1270" anchor="ctr" anchorCtr="0">
          <a:noAutofit/>
        </a:bodyPr>
        <a:lstStyle/>
        <a:p>
          <a:pPr lvl="0" algn="l" defTabSz="1111250">
            <a:lnSpc>
              <a:spcPct val="90000"/>
            </a:lnSpc>
            <a:spcBef>
              <a:spcPct val="0"/>
            </a:spcBef>
            <a:spcAft>
              <a:spcPct val="35000"/>
            </a:spcAft>
          </a:pPr>
          <a:r>
            <a:rPr lang="fr-FR" sz="2500" kern="1200" dirty="0" smtClean="0"/>
            <a:t>La spécialisation du travail </a:t>
          </a:r>
          <a:endParaRPr lang="fr-FR" sz="2500" kern="1200" dirty="0"/>
        </a:p>
      </dsp:txBody>
      <dsp:txXfrm>
        <a:off x="126583" y="1060727"/>
        <a:ext cx="3030259" cy="946956"/>
      </dsp:txXfrm>
    </dsp:sp>
    <dsp:sp modelId="{B1C1F7DD-3C53-48F8-8F3A-9BD840C24D63}">
      <dsp:nvSpPr>
        <dsp:cNvPr id="0" name=""/>
        <dsp:cNvSpPr/>
      </dsp:nvSpPr>
      <dsp:spPr>
        <a:xfrm>
          <a:off x="322" y="991204"/>
          <a:ext cx="662869" cy="85978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9000" r="-16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86DC8D-EEFE-46A4-BE4C-D2C3365D849A}">
      <dsp:nvSpPr>
        <dsp:cNvPr id="0" name=""/>
        <dsp:cNvSpPr/>
      </dsp:nvSpPr>
      <dsp:spPr>
        <a:xfrm>
          <a:off x="3486105" y="1094356"/>
          <a:ext cx="3030259" cy="94695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1405" tIns="95250" rIns="95250" bIns="95250" numCol="1" spcCol="1270" anchor="ctr" anchorCtr="0">
          <a:noAutofit/>
        </a:bodyPr>
        <a:lstStyle/>
        <a:p>
          <a:pPr lvl="0" algn="l" defTabSz="1111250">
            <a:lnSpc>
              <a:spcPct val="90000"/>
            </a:lnSpc>
            <a:spcBef>
              <a:spcPct val="0"/>
            </a:spcBef>
            <a:spcAft>
              <a:spcPct val="35000"/>
            </a:spcAft>
          </a:pPr>
          <a:r>
            <a:rPr lang="fr-FR" sz="2500" kern="1200" dirty="0" smtClean="0"/>
            <a:t>La coordination </a:t>
          </a:r>
          <a:endParaRPr lang="fr-FR" sz="2500" kern="1200" dirty="0"/>
        </a:p>
      </dsp:txBody>
      <dsp:txXfrm>
        <a:off x="3486105" y="1094356"/>
        <a:ext cx="3030259" cy="946956"/>
      </dsp:txXfrm>
    </dsp:sp>
    <dsp:sp modelId="{778BBB3B-34AF-4EB9-8196-FDF8AEE2AFBF}">
      <dsp:nvSpPr>
        <dsp:cNvPr id="0" name=""/>
        <dsp:cNvSpPr/>
      </dsp:nvSpPr>
      <dsp:spPr>
        <a:xfrm>
          <a:off x="3359844" y="957574"/>
          <a:ext cx="662869" cy="99430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4000" r="-6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8C99C4-0A86-423C-A563-15DB924B90BB}">
      <dsp:nvSpPr>
        <dsp:cNvPr id="0" name=""/>
        <dsp:cNvSpPr/>
      </dsp:nvSpPr>
      <dsp:spPr>
        <a:xfrm>
          <a:off x="126583" y="2286469"/>
          <a:ext cx="3030259" cy="94695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1405" tIns="95250" rIns="95250" bIns="95250" numCol="1" spcCol="1270" anchor="ctr" anchorCtr="0">
          <a:noAutofit/>
        </a:bodyPr>
        <a:lstStyle/>
        <a:p>
          <a:pPr lvl="0" algn="l" defTabSz="1111250">
            <a:lnSpc>
              <a:spcPct val="90000"/>
            </a:lnSpc>
            <a:spcBef>
              <a:spcPct val="0"/>
            </a:spcBef>
            <a:spcAft>
              <a:spcPct val="35000"/>
            </a:spcAft>
          </a:pPr>
          <a:r>
            <a:rPr lang="fr-FR" sz="2500" kern="1200" dirty="0" smtClean="0"/>
            <a:t>La décentralisation </a:t>
          </a:r>
          <a:endParaRPr lang="fr-FR" sz="2500" kern="1200" dirty="0"/>
        </a:p>
      </dsp:txBody>
      <dsp:txXfrm>
        <a:off x="126583" y="2286469"/>
        <a:ext cx="3030259" cy="946956"/>
      </dsp:txXfrm>
    </dsp:sp>
    <dsp:sp modelId="{EB18B234-059D-4E21-AE1E-34F7E6EB864A}">
      <dsp:nvSpPr>
        <dsp:cNvPr id="0" name=""/>
        <dsp:cNvSpPr/>
      </dsp:nvSpPr>
      <dsp:spPr>
        <a:xfrm>
          <a:off x="322" y="2149686"/>
          <a:ext cx="662869" cy="99430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8000" r="-6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C98A47-395D-4127-B6B0-820130A60803}">
      <dsp:nvSpPr>
        <dsp:cNvPr id="0" name=""/>
        <dsp:cNvSpPr/>
      </dsp:nvSpPr>
      <dsp:spPr>
        <a:xfrm>
          <a:off x="3486105" y="2286469"/>
          <a:ext cx="3030259" cy="94695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1405" tIns="95250" rIns="95250" bIns="95250" numCol="1" spcCol="1270" anchor="ctr" anchorCtr="0">
          <a:noAutofit/>
        </a:bodyPr>
        <a:lstStyle/>
        <a:p>
          <a:pPr lvl="0" algn="l" defTabSz="1111250">
            <a:lnSpc>
              <a:spcPct val="90000"/>
            </a:lnSpc>
            <a:spcBef>
              <a:spcPct val="0"/>
            </a:spcBef>
            <a:spcAft>
              <a:spcPct val="35000"/>
            </a:spcAft>
          </a:pPr>
          <a:r>
            <a:rPr lang="fr-FR" sz="2500" kern="1200" dirty="0" smtClean="0"/>
            <a:t>La formalisation </a:t>
          </a:r>
          <a:endParaRPr lang="fr-FR" sz="2500" kern="1200" dirty="0"/>
        </a:p>
      </dsp:txBody>
      <dsp:txXfrm>
        <a:off x="3486105" y="2286469"/>
        <a:ext cx="3030259" cy="946956"/>
      </dsp:txXfrm>
    </dsp:sp>
    <dsp:sp modelId="{17E55CC3-4F7E-4965-95FE-9C51FFA67238}">
      <dsp:nvSpPr>
        <dsp:cNvPr id="0" name=""/>
        <dsp:cNvSpPr/>
      </dsp:nvSpPr>
      <dsp:spPr>
        <a:xfrm>
          <a:off x="3359844" y="2149686"/>
          <a:ext cx="662869" cy="99430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8000" r="-7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333AE-52C4-4AFA-91AF-CE849581123B}">
      <dsp:nvSpPr>
        <dsp:cNvPr id="0" name=""/>
        <dsp:cNvSpPr/>
      </dsp:nvSpPr>
      <dsp:spPr>
        <a:xfrm>
          <a:off x="0" y="0"/>
          <a:ext cx="7920880" cy="1095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fr-FR" sz="4800" kern="1200" dirty="0" smtClean="0"/>
            <a:t>Verticale </a:t>
          </a:r>
          <a:endParaRPr lang="fr-FR" sz="4800" kern="1200" dirty="0"/>
        </a:p>
      </dsp:txBody>
      <dsp:txXfrm>
        <a:off x="53459" y="53459"/>
        <a:ext cx="7813962" cy="988201"/>
      </dsp:txXfrm>
    </dsp:sp>
    <dsp:sp modelId="{57148CCC-2D88-437D-8CE8-27CF5F8C9DD9}">
      <dsp:nvSpPr>
        <dsp:cNvPr id="0" name=""/>
        <dsp:cNvSpPr/>
      </dsp:nvSpPr>
      <dsp:spPr>
        <a:xfrm>
          <a:off x="0" y="1100595"/>
          <a:ext cx="792088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fr-FR" sz="2400" kern="1200" dirty="0" smtClean="0"/>
            <a:t>Création de niveaux hiérarchiques= nombre de niveaux hiérarchiques, hauteur de l’organigramme </a:t>
          </a:r>
          <a:endParaRPr lang="fr-FR" sz="2400" kern="1200" dirty="0"/>
        </a:p>
      </dsp:txBody>
      <dsp:txXfrm>
        <a:off x="0" y="1100595"/>
        <a:ext cx="7920880" cy="794880"/>
      </dsp:txXfrm>
    </dsp:sp>
    <dsp:sp modelId="{A9A58B1D-2FB4-40ED-9FF8-743FC2945657}">
      <dsp:nvSpPr>
        <dsp:cNvPr id="0" name=""/>
        <dsp:cNvSpPr/>
      </dsp:nvSpPr>
      <dsp:spPr>
        <a:xfrm>
          <a:off x="0" y="1895475"/>
          <a:ext cx="7920880" cy="1095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fr-FR" sz="4800" kern="1200" dirty="0" smtClean="0"/>
            <a:t>Horizontale </a:t>
          </a:r>
          <a:endParaRPr lang="fr-FR" sz="4800" kern="1200" dirty="0"/>
        </a:p>
      </dsp:txBody>
      <dsp:txXfrm>
        <a:off x="53459" y="1948934"/>
        <a:ext cx="7813962" cy="988201"/>
      </dsp:txXfrm>
    </dsp:sp>
    <dsp:sp modelId="{241BE173-D5BA-4435-872D-842ED6A83496}">
      <dsp:nvSpPr>
        <dsp:cNvPr id="0" name=""/>
        <dsp:cNvSpPr/>
      </dsp:nvSpPr>
      <dsp:spPr>
        <a:xfrm>
          <a:off x="0" y="2990595"/>
          <a:ext cx="792088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fr-FR" sz="2400" kern="1200" dirty="0" smtClean="0"/>
            <a:t>Création de fonctions, de services indépendants= spécialisation fonctionnelle, largeur de l’organigramme </a:t>
          </a:r>
          <a:endParaRPr lang="fr-FR" sz="2400" kern="1200" dirty="0"/>
        </a:p>
      </dsp:txBody>
      <dsp:txXfrm>
        <a:off x="0" y="2990595"/>
        <a:ext cx="7920880" cy="79488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F591-847C-5942-855C-BF860E012FD3}" type="datetimeFigureOut">
              <a:rPr lang="fr-FR" smtClean="0"/>
              <a:pPr/>
              <a:t>02/06/2020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D68B6-E258-D94E-BAA4-10CF31B4BF67}" type="slidenum">
              <a:rPr lang="fr-FR" smtClean="0"/>
              <a:pPr/>
              <a:t>‹N°›</a:t>
            </a:fld>
            <a:endParaRPr lang="fr-FR"/>
          </a:p>
        </p:txBody>
      </p:sp>
    </p:spTree>
    <p:extLst>
      <p:ext uri="{BB962C8B-B14F-4D97-AF65-F5344CB8AC3E}">
        <p14:creationId xmlns:p14="http://schemas.microsoft.com/office/powerpoint/2010/main" val="25847765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2D68B6-E258-D94E-BAA4-10CF31B4BF67}" type="slidenum">
              <a:rPr lang="fr-FR" smtClean="0"/>
              <a:pPr/>
              <a:t>6</a:t>
            </a:fld>
            <a:endParaRPr lang="fr-FR"/>
          </a:p>
        </p:txBody>
      </p:sp>
    </p:spTree>
    <p:extLst>
      <p:ext uri="{BB962C8B-B14F-4D97-AF65-F5344CB8AC3E}">
        <p14:creationId xmlns:p14="http://schemas.microsoft.com/office/powerpoint/2010/main" val="76886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2D68B6-E258-D94E-BAA4-10CF31B4BF67}" type="slidenum">
              <a:rPr lang="fr-FR" smtClean="0"/>
              <a:pPr/>
              <a:t>9</a:t>
            </a:fld>
            <a:endParaRPr lang="fr-FR"/>
          </a:p>
        </p:txBody>
      </p:sp>
    </p:spTree>
    <p:extLst>
      <p:ext uri="{BB962C8B-B14F-4D97-AF65-F5344CB8AC3E}">
        <p14:creationId xmlns:p14="http://schemas.microsoft.com/office/powerpoint/2010/main" val="310127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2D68B6-E258-D94E-BAA4-10CF31B4BF67}" type="slidenum">
              <a:rPr lang="fr-FR" smtClean="0"/>
              <a:pPr/>
              <a:t>15</a:t>
            </a:fld>
            <a:endParaRPr lang="fr-FR"/>
          </a:p>
        </p:txBody>
      </p:sp>
    </p:spTree>
    <p:extLst>
      <p:ext uri="{BB962C8B-B14F-4D97-AF65-F5344CB8AC3E}">
        <p14:creationId xmlns:p14="http://schemas.microsoft.com/office/powerpoint/2010/main" val="366287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2D68B6-E258-D94E-BAA4-10CF31B4BF67}" type="slidenum">
              <a:rPr lang="fr-FR" smtClean="0"/>
              <a:pPr/>
              <a:t>16</a:t>
            </a:fld>
            <a:endParaRPr lang="fr-FR"/>
          </a:p>
        </p:txBody>
      </p:sp>
    </p:spTree>
    <p:extLst>
      <p:ext uri="{BB962C8B-B14F-4D97-AF65-F5344CB8AC3E}">
        <p14:creationId xmlns:p14="http://schemas.microsoft.com/office/powerpoint/2010/main" val="29011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2D68B6-E258-D94E-BAA4-10CF31B4BF67}" type="slidenum">
              <a:rPr lang="fr-FR" smtClean="0"/>
              <a:pPr/>
              <a:t>19</a:t>
            </a:fld>
            <a:endParaRPr lang="fr-FR"/>
          </a:p>
        </p:txBody>
      </p:sp>
    </p:spTree>
    <p:extLst>
      <p:ext uri="{BB962C8B-B14F-4D97-AF65-F5344CB8AC3E}">
        <p14:creationId xmlns:p14="http://schemas.microsoft.com/office/powerpoint/2010/main" val="120844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Les échanges internationaux permettent d'augmenter les économies d'échelle. En effet, L'ouverture des frontières au commerce international (le libre-échange) permet aux entreprises de trouver de nouveaux clients sur les marchés extérieurs. Si c'est le cas, les entreprises, vendant plus, devront également produire plus. Cette augmentation de la production entraîne, dans beaucoup de secteurs et notamment les secteurs industriels, la réalisation d'économies d'échelle et donc la baisse des coûts de production. Ces économies d'échelle s’expliquent notamment de deux manières. Tout d'abord, les investissements onéreux en capital source de coûts fixes, comme une chaine de montage, sont plus largement utilisés, ce qui réduit le coût moyen unitaire : les coûts fixes restent… fixes, mais sont dilués dans un plus grand nombre de production. Ensuite, en produisant en grande série, on obtient des effets d'apprentissage, et la productivité s'accroit en général.</a:t>
            </a:r>
            <a:br>
              <a:rPr lang="fr-FR" sz="1200" b="0" i="0" kern="1200" dirty="0" smtClean="0">
                <a:solidFill>
                  <a:schemeClr val="tx1"/>
                </a:solidFill>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782D68B6-E258-D94E-BAA4-10CF31B4BF67}" type="slidenum">
              <a:rPr lang="fr-FR" smtClean="0"/>
              <a:pPr/>
              <a:t>22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82D68B6-E258-D94E-BAA4-10CF31B4BF67}" type="slidenum">
              <a:rPr lang="fr-FR" smtClean="0"/>
              <a:pPr/>
              <a:t>26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99118" y="533401"/>
            <a:ext cx="3772883" cy="2514601"/>
          </a:xfrm>
        </p:spPr>
        <p:txBody>
          <a:bodyPr rtlCol="0">
            <a:normAutofit/>
          </a:bodyPr>
          <a:lstStyle>
            <a:lvl1pPr>
              <a:defRPr sz="5400"/>
            </a:lvl1pPr>
          </a:lstStyle>
          <a:p>
            <a:pPr rtl="0"/>
            <a:r>
              <a:rPr lang="fr-FR" noProof="0" smtClean="0"/>
              <a:t>Modifiez le style du titre</a:t>
            </a:r>
            <a:endParaRPr lang="fr-FR" noProof="0" dirty="0"/>
          </a:p>
        </p:txBody>
      </p:sp>
      <p:sp>
        <p:nvSpPr>
          <p:cNvPr id="3" name="Sous-titre 2"/>
          <p:cNvSpPr>
            <a:spLocks noGrp="1"/>
          </p:cNvSpPr>
          <p:nvPr>
            <p:ph type="subTitle" idx="1"/>
          </p:nvPr>
        </p:nvSpPr>
        <p:spPr>
          <a:xfrm>
            <a:off x="799118" y="3403600"/>
            <a:ext cx="3772883"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smtClean="0"/>
              <a:t>Modifiez le style des sous-titres du masque</a:t>
            </a:r>
            <a:endParaRPr lang="fr-FR" noProof="0" dirty="0"/>
          </a:p>
        </p:txBody>
      </p:sp>
      <p:sp>
        <p:nvSpPr>
          <p:cNvPr id="5" name="Espace réservé du pied de page 4"/>
          <p:cNvSpPr>
            <a:spLocks noGrp="1"/>
          </p:cNvSpPr>
          <p:nvPr>
            <p:ph type="ftr" sz="quarter" idx="11"/>
          </p:nvPr>
        </p:nvSpPr>
        <p:spPr/>
        <p:txBody>
          <a:bodyPr rtlCol="0"/>
          <a:lstStyle/>
          <a:p>
            <a:pPr rtl="0"/>
            <a:r>
              <a:rPr lang="fr-FR" smtClean="0"/>
              <a:t>DJELLAL AMEUR N</a:t>
            </a:r>
            <a:endParaRPr lang="fr-FR" dirty="0"/>
          </a:p>
        </p:txBody>
      </p:sp>
      <p:sp>
        <p:nvSpPr>
          <p:cNvPr id="4" name="Espace réservé de la date 3"/>
          <p:cNvSpPr>
            <a:spLocks noGrp="1"/>
          </p:cNvSpPr>
          <p:nvPr>
            <p:ph type="dt" sz="half" idx="10"/>
          </p:nvPr>
        </p:nvSpPr>
        <p:spPr/>
        <p:txBody>
          <a:bodyPr rtlCol="0"/>
          <a:lstStyle/>
          <a:p>
            <a:fld id="{6A4B84A9-D86C-489A-9207-DF80E608033B}" type="datetime1">
              <a:rPr lang="fr-FR" smtClean="0"/>
              <a:t>02/06/2020</a:t>
            </a:fld>
            <a:endParaRPr lang="fr-FR" dirty="0"/>
          </a:p>
        </p:txBody>
      </p:sp>
      <p:sp>
        <p:nvSpPr>
          <p:cNvPr id="6" name="Espace réservé du numéro de diapositive 5"/>
          <p:cNvSpPr>
            <a:spLocks noGrp="1"/>
          </p:cNvSpPr>
          <p:nvPr>
            <p:ph type="sldNum" sz="quarter" idx="12"/>
          </p:nvPr>
        </p:nvSpPr>
        <p:spPr/>
        <p:txBody>
          <a:bodyPr rtlCol="0"/>
          <a:lstStyle/>
          <a:p>
            <a:pPr algn="r"/>
            <a:fld id="{DF28FB93-0A08-4E7D-8E63-9EFA29F1E093}" type="slidenum">
              <a:rPr lang="fr-FR" smtClean="0"/>
              <a:pPr algn="r"/>
              <a:t>‹N°›</a:t>
            </a:fld>
            <a:endParaRPr lang="fr-FR"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smtClean="0"/>
              <a:t>DJELLAL AMEUR N</a:t>
            </a:r>
            <a:endParaRPr lang="fr-FR"/>
          </a:p>
        </p:txBody>
      </p:sp>
      <p:sp>
        <p:nvSpPr>
          <p:cNvPr id="4" name="Espace réservé de la date 3"/>
          <p:cNvSpPr>
            <a:spLocks noGrp="1"/>
          </p:cNvSpPr>
          <p:nvPr>
            <p:ph type="dt" sz="half" idx="10"/>
          </p:nvPr>
        </p:nvSpPr>
        <p:spPr/>
        <p:txBody>
          <a:bodyPr rtlCol="0"/>
          <a:lstStyle/>
          <a:p>
            <a:fld id="{DB103F74-1E42-49B8-9846-3EFF4F67C0CA}" type="datetime1">
              <a:rPr lang="fr-FR" smtClean="0"/>
              <a:t>02/06/2020</a:t>
            </a:fld>
            <a:endParaRPr lang="fr-FR"/>
          </a:p>
        </p:txBody>
      </p:sp>
      <p:sp>
        <p:nvSpPr>
          <p:cNvPr id="6" name="Espace réservé du numéro de diapositive 5"/>
          <p:cNvSpPr>
            <a:spLocks noGrp="1"/>
          </p:cNvSpPr>
          <p:nvPr>
            <p:ph type="sldNum" sz="quarter" idx="12"/>
          </p:nvPr>
        </p:nvSpPr>
        <p:spPr/>
        <p:txBody>
          <a:bodyPr rtlCol="0"/>
          <a:lstStyle/>
          <a:p>
            <a:fld id="{47074A8B-CD5E-8A4E-AAC2-DFE7A24DF965}" type="slidenum">
              <a:rPr lang="fr-FR" smtClean="0"/>
              <a:pPr/>
              <a:t>‹N°›</a:t>
            </a:fld>
            <a:endParaRPr lang="fr-F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2771" y="533400"/>
            <a:ext cx="1772112" cy="5486400"/>
          </a:xfrm>
        </p:spPr>
        <p:txBody>
          <a:bodyPr vert="eaVert"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a:xfrm>
            <a:off x="799118" y="533400"/>
            <a:ext cx="5602158" cy="5486400"/>
          </a:xfrm>
        </p:spPr>
        <p:txBody>
          <a:bodyPr vert="eaVert"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smtClean="0"/>
              <a:t>DJELLAL AMEUR N</a:t>
            </a:r>
            <a:endParaRPr lang="fr-FR"/>
          </a:p>
        </p:txBody>
      </p:sp>
      <p:sp>
        <p:nvSpPr>
          <p:cNvPr id="4" name="Espace réservé de la date 3"/>
          <p:cNvSpPr>
            <a:spLocks noGrp="1"/>
          </p:cNvSpPr>
          <p:nvPr>
            <p:ph type="dt" sz="half" idx="10"/>
          </p:nvPr>
        </p:nvSpPr>
        <p:spPr/>
        <p:txBody>
          <a:bodyPr rtlCol="0"/>
          <a:lstStyle/>
          <a:p>
            <a:fld id="{99B4BE5A-6285-4B61-9B9C-66865675A06E}" type="datetime1">
              <a:rPr lang="fr-FR" smtClean="0"/>
              <a:t>02/06/2020</a:t>
            </a:fld>
            <a:endParaRPr lang="fr-FR"/>
          </a:p>
        </p:txBody>
      </p:sp>
      <p:sp>
        <p:nvSpPr>
          <p:cNvPr id="6" name="Espace réservé du numéro de diapositive 5"/>
          <p:cNvSpPr>
            <a:spLocks noGrp="1"/>
          </p:cNvSpPr>
          <p:nvPr>
            <p:ph type="sldNum" sz="quarter" idx="12"/>
          </p:nvPr>
        </p:nvSpPr>
        <p:spPr/>
        <p:txBody>
          <a:bodyPr rtlCol="0"/>
          <a:lstStyle/>
          <a:p>
            <a:fld id="{47074A8B-CD5E-8A4E-AAC2-DFE7A24DF965}" type="slidenum">
              <a:rPr lang="fr-FR" smtClean="0"/>
              <a:pPr/>
              <a:t>‹N°›</a:t>
            </a:fld>
            <a:endParaRPr lang="fr-F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smtClean="0"/>
              <a:t>DJELLAL AMEUR N</a:t>
            </a:r>
            <a:endParaRPr lang="fr-FR"/>
          </a:p>
        </p:txBody>
      </p:sp>
      <p:sp>
        <p:nvSpPr>
          <p:cNvPr id="4" name="Espace réservé de la date 3"/>
          <p:cNvSpPr>
            <a:spLocks noGrp="1"/>
          </p:cNvSpPr>
          <p:nvPr>
            <p:ph type="dt" sz="half" idx="10"/>
          </p:nvPr>
        </p:nvSpPr>
        <p:spPr/>
        <p:txBody>
          <a:bodyPr rtlCol="0"/>
          <a:lstStyle/>
          <a:p>
            <a:fld id="{5D471BC2-2A0A-41E9-991B-CA8957ADB133}" type="datetime1">
              <a:rPr lang="fr-FR" smtClean="0"/>
              <a:t>02/06/2020</a:t>
            </a:fld>
            <a:endParaRPr lang="fr-FR"/>
          </a:p>
        </p:txBody>
      </p:sp>
      <p:sp>
        <p:nvSpPr>
          <p:cNvPr id="6" name="Espace réservé du numéro de diapositive 5"/>
          <p:cNvSpPr>
            <a:spLocks noGrp="1"/>
          </p:cNvSpPr>
          <p:nvPr>
            <p:ph type="sldNum" sz="quarter" idx="12"/>
          </p:nvPr>
        </p:nvSpPr>
        <p:spPr/>
        <p:txBody>
          <a:bodyPr rtlCol="0"/>
          <a:lstStyle/>
          <a:p>
            <a:fld id="{47074A8B-CD5E-8A4E-AAC2-DFE7A24DF965}" type="slidenum">
              <a:rPr lang="fr-FR" smtClean="0"/>
              <a:pPr/>
              <a:t>‹N°›</a:t>
            </a:fld>
            <a:endParaRPr lang="fr-F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99119" y="533400"/>
            <a:ext cx="6516797" cy="2286000"/>
          </a:xfrm>
        </p:spPr>
        <p:txBody>
          <a:bodyPr rtlCol="0" anchor="b">
            <a:normAutofit/>
          </a:bodyPr>
          <a:lstStyle>
            <a:lvl1pPr algn="l">
              <a:defRPr sz="5400" b="1" cap="none" baseline="0"/>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799119" y="3124200"/>
            <a:ext cx="6516797"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smtClean="0"/>
              <a:t>Modifiez les styles du texte du masque</a:t>
            </a:r>
          </a:p>
        </p:txBody>
      </p:sp>
      <p:sp>
        <p:nvSpPr>
          <p:cNvPr id="5" name="Espace réservé du pied de page 4"/>
          <p:cNvSpPr>
            <a:spLocks noGrp="1"/>
          </p:cNvSpPr>
          <p:nvPr>
            <p:ph type="ftr" sz="quarter" idx="11"/>
          </p:nvPr>
        </p:nvSpPr>
        <p:spPr/>
        <p:txBody>
          <a:bodyPr rtlCol="0"/>
          <a:lstStyle/>
          <a:p>
            <a:r>
              <a:rPr lang="fr-FR" smtClean="0"/>
              <a:t>DJELLAL AMEUR N</a:t>
            </a:r>
            <a:endParaRPr lang="fr-FR"/>
          </a:p>
        </p:txBody>
      </p:sp>
      <p:sp>
        <p:nvSpPr>
          <p:cNvPr id="4" name="Espace réservé de la date 3"/>
          <p:cNvSpPr>
            <a:spLocks noGrp="1"/>
          </p:cNvSpPr>
          <p:nvPr>
            <p:ph type="dt" sz="half" idx="10"/>
          </p:nvPr>
        </p:nvSpPr>
        <p:spPr/>
        <p:txBody>
          <a:bodyPr rtlCol="0"/>
          <a:lstStyle/>
          <a:p>
            <a:fld id="{EB5875C5-C6A0-4835-9A60-D381D542A39C}" type="datetime1">
              <a:rPr lang="fr-FR" smtClean="0"/>
              <a:t>02/06/2020</a:t>
            </a:fld>
            <a:endParaRPr lang="fr-FR"/>
          </a:p>
        </p:txBody>
      </p:sp>
      <p:sp>
        <p:nvSpPr>
          <p:cNvPr id="6" name="Espace réservé du numéro de diapositive 5"/>
          <p:cNvSpPr>
            <a:spLocks noGrp="1"/>
          </p:cNvSpPr>
          <p:nvPr>
            <p:ph type="sldNum" sz="quarter" idx="12"/>
          </p:nvPr>
        </p:nvSpPr>
        <p:spPr/>
        <p:txBody>
          <a:bodyPr rtlCol="0"/>
          <a:lstStyle/>
          <a:p>
            <a:fld id="{47074A8B-CD5E-8A4E-AAC2-DFE7A24DF965}" type="slidenum">
              <a:rPr lang="fr-FR" smtClean="0"/>
              <a:pPr/>
              <a:t>‹N°›</a:t>
            </a:fld>
            <a:endParaRPr lang="fr-F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sz="half" idx="1"/>
          </p:nvPr>
        </p:nvSpPr>
        <p:spPr>
          <a:xfrm>
            <a:off x="799117" y="1828800"/>
            <a:ext cx="31898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4099516" y="1828800"/>
            <a:ext cx="31898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6" name="Espace réservé du pied de page 5"/>
          <p:cNvSpPr>
            <a:spLocks noGrp="1"/>
          </p:cNvSpPr>
          <p:nvPr>
            <p:ph type="ftr" sz="quarter" idx="11"/>
          </p:nvPr>
        </p:nvSpPr>
        <p:spPr/>
        <p:txBody>
          <a:bodyPr rtlCol="0"/>
          <a:lstStyle/>
          <a:p>
            <a:r>
              <a:rPr lang="fr-FR" smtClean="0"/>
              <a:t>DJELLAL AMEUR N</a:t>
            </a:r>
            <a:endParaRPr lang="fr-FR"/>
          </a:p>
        </p:txBody>
      </p:sp>
      <p:sp>
        <p:nvSpPr>
          <p:cNvPr id="5" name="Espace réservé de la date 4"/>
          <p:cNvSpPr>
            <a:spLocks noGrp="1"/>
          </p:cNvSpPr>
          <p:nvPr>
            <p:ph type="dt" sz="half" idx="10"/>
          </p:nvPr>
        </p:nvSpPr>
        <p:spPr/>
        <p:txBody>
          <a:bodyPr rtlCol="0"/>
          <a:lstStyle/>
          <a:p>
            <a:fld id="{D1761682-0A0C-48BC-A74C-C44527580E00}" type="datetime1">
              <a:rPr lang="fr-FR" smtClean="0"/>
              <a:t>02/06/2020</a:t>
            </a:fld>
            <a:endParaRPr lang="fr-FR"/>
          </a:p>
        </p:txBody>
      </p:sp>
      <p:sp>
        <p:nvSpPr>
          <p:cNvPr id="7" name="Espace réservé du numéro de diapositive 6"/>
          <p:cNvSpPr>
            <a:spLocks noGrp="1"/>
          </p:cNvSpPr>
          <p:nvPr>
            <p:ph type="sldNum" sz="quarter" idx="12"/>
          </p:nvPr>
        </p:nvSpPr>
        <p:spPr/>
        <p:txBody>
          <a:bodyPr rtlCol="0"/>
          <a:lstStyle/>
          <a:p>
            <a:fld id="{47074A8B-CD5E-8A4E-AAC2-DFE7A24DF965}" type="slidenum">
              <a:rPr lang="fr-FR" smtClean="0"/>
              <a:pPr/>
              <a:t>‹N°›</a:t>
            </a:fld>
            <a:endParaRPr lang="fr-F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799118" y="1828800"/>
            <a:ext cx="3189801"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Modifiez les styles du texte du masque</a:t>
            </a:r>
          </a:p>
        </p:txBody>
      </p:sp>
      <p:sp>
        <p:nvSpPr>
          <p:cNvPr id="4" name="Espace réservé du contenu 3"/>
          <p:cNvSpPr>
            <a:spLocks noGrp="1"/>
          </p:cNvSpPr>
          <p:nvPr>
            <p:ph sz="half" idx="2"/>
          </p:nvPr>
        </p:nvSpPr>
        <p:spPr>
          <a:xfrm>
            <a:off x="799118" y="2590800"/>
            <a:ext cx="3189801"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4126114" y="1828800"/>
            <a:ext cx="3189801"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Modifiez les styles du texte du masque</a:t>
            </a:r>
          </a:p>
        </p:txBody>
      </p:sp>
      <p:sp>
        <p:nvSpPr>
          <p:cNvPr id="6" name="Espace réservé du contenu 5"/>
          <p:cNvSpPr>
            <a:spLocks noGrp="1"/>
          </p:cNvSpPr>
          <p:nvPr>
            <p:ph sz="quarter" idx="4"/>
          </p:nvPr>
        </p:nvSpPr>
        <p:spPr>
          <a:xfrm>
            <a:off x="4126114" y="2590800"/>
            <a:ext cx="3189801"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8" name="Espace réservé du pied de page 7"/>
          <p:cNvSpPr>
            <a:spLocks noGrp="1"/>
          </p:cNvSpPr>
          <p:nvPr>
            <p:ph type="ftr" sz="quarter" idx="11"/>
          </p:nvPr>
        </p:nvSpPr>
        <p:spPr/>
        <p:txBody>
          <a:bodyPr rtlCol="0"/>
          <a:lstStyle/>
          <a:p>
            <a:r>
              <a:rPr lang="fr-FR" smtClean="0"/>
              <a:t>DJELLAL AMEUR N</a:t>
            </a:r>
            <a:endParaRPr lang="fr-FR"/>
          </a:p>
        </p:txBody>
      </p:sp>
      <p:sp>
        <p:nvSpPr>
          <p:cNvPr id="7" name="Espace réservé de la date 6"/>
          <p:cNvSpPr>
            <a:spLocks noGrp="1"/>
          </p:cNvSpPr>
          <p:nvPr>
            <p:ph type="dt" sz="half" idx="10"/>
          </p:nvPr>
        </p:nvSpPr>
        <p:spPr/>
        <p:txBody>
          <a:bodyPr rtlCol="0"/>
          <a:lstStyle/>
          <a:p>
            <a:fld id="{5F94FF5B-217B-4CEF-B06B-DE1444E60A41}" type="datetime1">
              <a:rPr lang="fr-FR" smtClean="0"/>
              <a:t>02/06/2020</a:t>
            </a:fld>
            <a:endParaRPr lang="fr-FR"/>
          </a:p>
        </p:txBody>
      </p:sp>
      <p:sp>
        <p:nvSpPr>
          <p:cNvPr id="9" name="Espace réservé du numéro de diapositive 8"/>
          <p:cNvSpPr>
            <a:spLocks noGrp="1"/>
          </p:cNvSpPr>
          <p:nvPr>
            <p:ph type="sldNum" sz="quarter" idx="12"/>
          </p:nvPr>
        </p:nvSpPr>
        <p:spPr/>
        <p:txBody>
          <a:bodyPr rtlCol="0"/>
          <a:lstStyle/>
          <a:p>
            <a:fld id="{47074A8B-CD5E-8A4E-AAC2-DFE7A24DF965}" type="slidenum">
              <a:rPr lang="fr-FR" smtClean="0"/>
              <a:pPr/>
              <a:t>‹N°›</a:t>
            </a:fld>
            <a:endParaRPr lang="fr-F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4" name="Espace réservé du pied de page 3"/>
          <p:cNvSpPr>
            <a:spLocks noGrp="1"/>
          </p:cNvSpPr>
          <p:nvPr>
            <p:ph type="ftr" sz="quarter" idx="11"/>
          </p:nvPr>
        </p:nvSpPr>
        <p:spPr/>
        <p:txBody>
          <a:bodyPr rtlCol="0"/>
          <a:lstStyle/>
          <a:p>
            <a:r>
              <a:rPr lang="fr-FR" smtClean="0"/>
              <a:t>DJELLAL AMEUR N</a:t>
            </a:r>
            <a:endParaRPr lang="fr-FR"/>
          </a:p>
        </p:txBody>
      </p:sp>
      <p:sp>
        <p:nvSpPr>
          <p:cNvPr id="3" name="Espace réservé de la date 2"/>
          <p:cNvSpPr>
            <a:spLocks noGrp="1"/>
          </p:cNvSpPr>
          <p:nvPr>
            <p:ph type="dt" sz="half" idx="10"/>
          </p:nvPr>
        </p:nvSpPr>
        <p:spPr/>
        <p:txBody>
          <a:bodyPr rtlCol="0"/>
          <a:lstStyle/>
          <a:p>
            <a:fld id="{9CDAEF01-B659-4BE4-9C82-D5B36BF38932}" type="datetime1">
              <a:rPr lang="fr-FR" smtClean="0"/>
              <a:t>02/06/2020</a:t>
            </a:fld>
            <a:endParaRPr lang="fr-FR"/>
          </a:p>
        </p:txBody>
      </p:sp>
      <p:sp>
        <p:nvSpPr>
          <p:cNvPr id="5" name="Espace réservé du numéro de diapositive 4"/>
          <p:cNvSpPr>
            <a:spLocks noGrp="1"/>
          </p:cNvSpPr>
          <p:nvPr>
            <p:ph type="sldNum" sz="quarter" idx="12"/>
          </p:nvPr>
        </p:nvSpPr>
        <p:spPr/>
        <p:txBody>
          <a:bodyPr rtlCol="0"/>
          <a:lstStyle/>
          <a:p>
            <a:fld id="{47074A8B-CD5E-8A4E-AAC2-DFE7A24DF965}" type="slidenum">
              <a:rPr lang="fr-FR" smtClean="0"/>
              <a:pPr/>
              <a:t>‹N°›</a:t>
            </a:fld>
            <a:endParaRPr lang="fr-F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r>
              <a:rPr lang="fr-FR" smtClean="0"/>
              <a:t>DJELLAL AMEUR N</a:t>
            </a:r>
            <a:endParaRPr lang="fr-FR"/>
          </a:p>
        </p:txBody>
      </p:sp>
      <p:sp>
        <p:nvSpPr>
          <p:cNvPr id="2" name="Espace réservé de la date 1"/>
          <p:cNvSpPr>
            <a:spLocks noGrp="1"/>
          </p:cNvSpPr>
          <p:nvPr>
            <p:ph type="dt" sz="half" idx="10"/>
          </p:nvPr>
        </p:nvSpPr>
        <p:spPr/>
        <p:txBody>
          <a:bodyPr rtlCol="0"/>
          <a:lstStyle/>
          <a:p>
            <a:fld id="{98A7215B-C9F0-46A7-A9BC-595DE69A905B}" type="datetime1">
              <a:rPr lang="fr-FR" smtClean="0"/>
              <a:t>02/06/2020</a:t>
            </a:fld>
            <a:endParaRPr lang="fr-FR"/>
          </a:p>
        </p:txBody>
      </p:sp>
      <p:sp>
        <p:nvSpPr>
          <p:cNvPr id="4" name="Espace réservé du numéro de diapositive 3"/>
          <p:cNvSpPr>
            <a:spLocks noGrp="1"/>
          </p:cNvSpPr>
          <p:nvPr>
            <p:ph type="sldNum" sz="quarter" idx="12"/>
          </p:nvPr>
        </p:nvSpPr>
        <p:spPr/>
        <p:txBody>
          <a:bodyPr rtlCol="0"/>
          <a:lstStyle/>
          <a:p>
            <a:fld id="{47074A8B-CD5E-8A4E-AAC2-DFE7A24DF965}" type="slidenum">
              <a:rPr lang="fr-FR" smtClean="0"/>
              <a:pPr/>
              <a:t>‹N°›</a:t>
            </a:fld>
            <a:endParaRPr lang="fr-F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99118" y="533400"/>
            <a:ext cx="3086904" cy="1524000"/>
          </a:xfrm>
        </p:spPr>
        <p:txBody>
          <a:bodyPr rtlCol="0" anchor="b">
            <a:normAutofit/>
          </a:bodyPr>
          <a:lstStyle>
            <a:lvl1pPr algn="l">
              <a:defRPr sz="3600" b="1"/>
            </a:lvl1pPr>
          </a:lstStyle>
          <a:p>
            <a:pPr rtl="0"/>
            <a:r>
              <a:rPr lang="fr-FR" noProof="0" smtClean="0"/>
              <a:t>Modifiez le style du titre</a:t>
            </a:r>
            <a:endParaRPr lang="fr-FR" noProof="0" dirty="0"/>
          </a:p>
        </p:txBody>
      </p:sp>
      <p:sp>
        <p:nvSpPr>
          <p:cNvPr id="3" name="Espace réservé du contenu 2"/>
          <p:cNvSpPr>
            <a:spLocks noGrp="1"/>
          </p:cNvSpPr>
          <p:nvPr>
            <p:ph idx="1"/>
          </p:nvPr>
        </p:nvSpPr>
        <p:spPr>
          <a:xfrm>
            <a:off x="4400506" y="533400"/>
            <a:ext cx="4401696"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799118" y="2209800"/>
            <a:ext cx="3086904"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smtClean="0"/>
              <a:t>Modifiez les styles du texte du masque</a:t>
            </a:r>
          </a:p>
        </p:txBody>
      </p:sp>
      <p:sp>
        <p:nvSpPr>
          <p:cNvPr id="6" name="Espace réservé du pied de page 5"/>
          <p:cNvSpPr>
            <a:spLocks noGrp="1"/>
          </p:cNvSpPr>
          <p:nvPr>
            <p:ph type="ftr" sz="quarter" idx="11"/>
          </p:nvPr>
        </p:nvSpPr>
        <p:spPr/>
        <p:txBody>
          <a:bodyPr rtlCol="0"/>
          <a:lstStyle/>
          <a:p>
            <a:r>
              <a:rPr lang="fr-FR" smtClean="0"/>
              <a:t>DJELLAL AMEUR N</a:t>
            </a:r>
            <a:endParaRPr lang="fr-FR"/>
          </a:p>
        </p:txBody>
      </p:sp>
      <p:sp>
        <p:nvSpPr>
          <p:cNvPr id="5" name="Espace réservé de la date 4"/>
          <p:cNvSpPr>
            <a:spLocks noGrp="1"/>
          </p:cNvSpPr>
          <p:nvPr>
            <p:ph type="dt" sz="half" idx="10"/>
          </p:nvPr>
        </p:nvSpPr>
        <p:spPr/>
        <p:txBody>
          <a:bodyPr rtlCol="0"/>
          <a:lstStyle/>
          <a:p>
            <a:fld id="{4317E192-8568-4AE0-BC19-0B59D00A2904}" type="datetime1">
              <a:rPr lang="fr-FR" smtClean="0"/>
              <a:t>02/06/2020</a:t>
            </a:fld>
            <a:endParaRPr lang="fr-FR"/>
          </a:p>
        </p:txBody>
      </p:sp>
      <p:sp>
        <p:nvSpPr>
          <p:cNvPr id="7" name="Espace réservé du numéro de diapositive 6"/>
          <p:cNvSpPr>
            <a:spLocks noGrp="1"/>
          </p:cNvSpPr>
          <p:nvPr>
            <p:ph type="sldNum" sz="quarter" idx="12"/>
          </p:nvPr>
        </p:nvSpPr>
        <p:spPr/>
        <p:txBody>
          <a:bodyPr rtlCol="0"/>
          <a:lstStyle/>
          <a:p>
            <a:fld id="{B1AA4845-A08A-4DF4-8D99-E2E7B6D41C67}" type="slidenum">
              <a:rPr lang="fr-FR" smtClean="0"/>
              <a:pPr/>
              <a:t>‹N°›</a:t>
            </a:fld>
            <a:endParaRPr lang="fr-F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99118" y="533400"/>
            <a:ext cx="3086904" cy="1524000"/>
          </a:xfrm>
        </p:spPr>
        <p:txBody>
          <a:bodyPr rtlCol="0" anchor="b">
            <a:noAutofit/>
          </a:bodyPr>
          <a:lstStyle>
            <a:lvl1pPr algn="l">
              <a:defRPr sz="3600" b="1"/>
            </a:lvl1pPr>
          </a:lstStyle>
          <a:p>
            <a:pPr rtl="0"/>
            <a:r>
              <a:rPr lang="fr-FR" noProof="0" smtClean="0"/>
              <a:t>Modifiez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4400505" y="533400"/>
            <a:ext cx="4336259"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smtClean="0"/>
              <a:t>Cliquez sur l'icône pour ajouter une image</a:t>
            </a:r>
            <a:endParaRPr lang="fr-FR" noProof="0" dirty="0"/>
          </a:p>
        </p:txBody>
      </p:sp>
      <p:sp>
        <p:nvSpPr>
          <p:cNvPr id="4" name="Espace réservé du texte 3"/>
          <p:cNvSpPr>
            <a:spLocks noGrp="1"/>
          </p:cNvSpPr>
          <p:nvPr>
            <p:ph type="body" sz="half" idx="2"/>
          </p:nvPr>
        </p:nvSpPr>
        <p:spPr>
          <a:xfrm>
            <a:off x="799118" y="2209800"/>
            <a:ext cx="3086904"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smtClean="0"/>
              <a:t>Modifiez les styles du texte du masque</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99117" y="533400"/>
            <a:ext cx="6516798" cy="1066800"/>
          </a:xfrm>
          <a:prstGeom prst="rect">
            <a:avLst/>
          </a:prstGeom>
        </p:spPr>
        <p:txBody>
          <a:bodyPr vert="horz" lIns="91440" tIns="45720" rIns="91440" bIns="45720"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799117" y="1828800"/>
            <a:ext cx="6516798" cy="4191000"/>
          </a:xfrm>
          <a:prstGeom prst="rect">
            <a:avLst/>
          </a:prstGeom>
        </p:spPr>
        <p:txBody>
          <a:bodyPr vert="horz" lIns="91440" tIns="45720" rIns="9144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5" name="Espace réservé du pied de page 4"/>
          <p:cNvSpPr>
            <a:spLocks noGrp="1"/>
          </p:cNvSpPr>
          <p:nvPr>
            <p:ph type="ftr" sz="quarter" idx="3"/>
          </p:nvPr>
        </p:nvSpPr>
        <p:spPr>
          <a:xfrm>
            <a:off x="799118" y="6155268"/>
            <a:ext cx="4240920"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fr-FR" smtClean="0"/>
              <a:t>DJELLAL AMEUR N</a:t>
            </a:r>
            <a:endParaRPr lang="fr-FR"/>
          </a:p>
        </p:txBody>
      </p:sp>
      <p:sp>
        <p:nvSpPr>
          <p:cNvPr id="4" name="Espace réservé de la date 3"/>
          <p:cNvSpPr>
            <a:spLocks noGrp="1"/>
          </p:cNvSpPr>
          <p:nvPr>
            <p:ph type="dt" sz="half" idx="2"/>
          </p:nvPr>
        </p:nvSpPr>
        <p:spPr>
          <a:xfrm>
            <a:off x="5200813" y="6155268"/>
            <a:ext cx="1028968"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02B7485-5B9B-4022-B2D1-F6BDC7EBF387}" type="datetime1">
              <a:rPr lang="fr-FR" smtClean="0"/>
              <a:t>02/06/2020</a:t>
            </a:fld>
            <a:endParaRPr lang="fr-FR"/>
          </a:p>
        </p:txBody>
      </p:sp>
      <p:sp>
        <p:nvSpPr>
          <p:cNvPr id="6" name="Espace réservé du numéro de diapositive 5"/>
          <p:cNvSpPr>
            <a:spLocks noGrp="1"/>
          </p:cNvSpPr>
          <p:nvPr>
            <p:ph type="sldNum" sz="quarter" idx="4"/>
          </p:nvPr>
        </p:nvSpPr>
        <p:spPr>
          <a:xfrm>
            <a:off x="6401276" y="6155268"/>
            <a:ext cx="914639"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7074A8B-CD5E-8A4E-AAC2-DFE7A24DF965}" type="slidenum">
              <a:rPr lang="fr-FR" smtClean="0"/>
              <a:pPr/>
              <a:t>‹N°›</a:t>
            </a:fld>
            <a:endParaRPr lang="fr-F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etite-entreprise.net/P-2926-136-G1-quels-sont-les-avantages-d-une-delocalisation.html" TargetMode="External"/><Relationship Id="rId2" Type="http://schemas.openxmlformats.org/officeDocument/2006/relationships/hyperlink" Target="http://www.petite-entreprise.net/P-2554-81-G1-definition-de-l-externalisatio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1556792"/>
            <a:ext cx="5544616" cy="2514601"/>
          </a:xfrm>
        </p:spPr>
        <p:txBody>
          <a:bodyPr>
            <a:normAutofit fontScale="90000"/>
          </a:bodyPr>
          <a:lstStyle/>
          <a:p>
            <a:pPr algn="ctr"/>
            <a:r>
              <a:rPr lang="fr-FR" dirty="0" smtClean="0"/>
              <a:t/>
            </a:r>
            <a:br>
              <a:rPr lang="fr-FR" dirty="0" smtClean="0"/>
            </a:br>
            <a:r>
              <a:rPr lang="fr-FR" dirty="0"/>
              <a:t/>
            </a:r>
            <a:br>
              <a:rPr lang="fr-FR" dirty="0"/>
            </a:br>
            <a:r>
              <a:rPr lang="fr-FR" i="1" dirty="0" smtClean="0">
                <a:solidFill>
                  <a:schemeClr val="tx2"/>
                </a:solidFill>
                <a:effectLst>
                  <a:outerShdw blurRad="38100" dist="38100" dir="2700000" algn="tl">
                    <a:srgbClr val="000000">
                      <a:alpha val="43137"/>
                    </a:srgbClr>
                  </a:outerShdw>
                </a:effectLst>
              </a:rPr>
              <a:t>STRUCTURE ET FONCTIONNEMENT DES ORGANISATIONS </a:t>
            </a:r>
            <a:endParaRPr lang="fr-FR" i="1" dirty="0">
              <a:solidFill>
                <a:schemeClr val="tx2"/>
              </a:solidFill>
              <a:effectLst>
                <a:outerShdw blurRad="38100" dist="38100" dir="2700000" algn="tl">
                  <a:srgbClr val="000000">
                    <a:alpha val="43137"/>
                  </a:srgbClr>
                </a:outerShdw>
              </a:effectLst>
            </a:endParaRPr>
          </a:p>
        </p:txBody>
      </p:sp>
      <p:sp>
        <p:nvSpPr>
          <p:cNvPr id="3" name="Espace réservé du numéro de diapositive 2"/>
          <p:cNvSpPr>
            <a:spLocks noGrp="1"/>
          </p:cNvSpPr>
          <p:nvPr>
            <p:ph type="sldNum" sz="quarter" idx="12"/>
          </p:nvPr>
        </p:nvSpPr>
        <p:spPr/>
        <p:txBody>
          <a:bodyPr/>
          <a:lstStyle/>
          <a:p>
            <a:pPr algn="r"/>
            <a:fld id="{DF28FB93-0A08-4E7D-8E63-9EFA29F1E093}" type="slidenum">
              <a:rPr lang="fr-FR" smtClean="0"/>
              <a:pPr algn="r"/>
              <a:t>1</a:t>
            </a:fld>
            <a:endParaRPr lang="fr-FR" dirty="0"/>
          </a:p>
        </p:txBody>
      </p:sp>
      <p:sp>
        <p:nvSpPr>
          <p:cNvPr id="4" name="Espace réservé du pied de page 3"/>
          <p:cNvSpPr>
            <a:spLocks noGrp="1"/>
          </p:cNvSpPr>
          <p:nvPr>
            <p:ph type="ftr" sz="quarter" idx="11"/>
          </p:nvPr>
        </p:nvSpPr>
        <p:spPr/>
        <p:txBody>
          <a:bodyPr/>
          <a:lstStyle/>
          <a:p>
            <a:pPr rtl="0"/>
            <a:r>
              <a:rPr lang="fr-FR" smtClean="0"/>
              <a:t>DJELLAL AMEUR N</a:t>
            </a: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formalisation </a:t>
            </a:r>
            <a:endParaRPr lang="fr-FR" dirty="0"/>
          </a:p>
        </p:txBody>
      </p:sp>
      <p:sp>
        <p:nvSpPr>
          <p:cNvPr id="3" name="Espace réservé du contenu 2"/>
          <p:cNvSpPr>
            <a:spLocks noGrp="1"/>
          </p:cNvSpPr>
          <p:nvPr>
            <p:ph idx="1"/>
          </p:nvPr>
        </p:nvSpPr>
        <p:spPr>
          <a:xfrm>
            <a:off x="799116" y="1828800"/>
            <a:ext cx="7085251" cy="4191000"/>
          </a:xfrm>
        </p:spPr>
        <p:txBody>
          <a:bodyPr>
            <a:noAutofit/>
          </a:bodyPr>
          <a:lstStyle/>
          <a:p>
            <a:pPr algn="just"/>
            <a:r>
              <a:rPr lang="fr-FR" sz="2400" dirty="0" smtClean="0"/>
              <a:t>La formalisation détermine le degré de précision dans la définition des fonctions et des liaisons entre les différentes composantes de l’organisation.</a:t>
            </a:r>
          </a:p>
          <a:p>
            <a:pPr marL="45720" indent="0" algn="just">
              <a:buNone/>
            </a:pPr>
            <a:endParaRPr lang="fr-FR" sz="2400" dirty="0" smtClean="0"/>
          </a:p>
          <a:p>
            <a:pPr algn="just"/>
            <a:r>
              <a:rPr lang="fr-FR" sz="2400" dirty="0" smtClean="0"/>
              <a:t>La formalisation peut mettre en exergue les taches que le titulaire d’une fonction doit accomplir. Elle s’inscrit alors dans une conception mécaniste où chacun ne doit pas franchir les frontières de son champ d’action. </a:t>
            </a:r>
            <a:endParaRPr lang="fr-FR" sz="2400"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10</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extLst>
      <p:ext uri="{BB962C8B-B14F-4D97-AF65-F5344CB8AC3E}">
        <p14:creationId xmlns:p14="http://schemas.microsoft.com/office/powerpoint/2010/main" val="296184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9116" y="533400"/>
            <a:ext cx="7373283" cy="807368"/>
          </a:xfrm>
        </p:spPr>
        <p:txBody>
          <a:bodyPr>
            <a:normAutofit fontScale="90000"/>
          </a:bodyPr>
          <a:lstStyle/>
          <a:p>
            <a:pPr algn="ctr"/>
            <a:r>
              <a:rPr lang="fr-FR" i="1" dirty="0" smtClean="0">
                <a:effectLst>
                  <a:outerShdw blurRad="38100" dist="38100" dir="2700000" algn="tl">
                    <a:srgbClr val="000000">
                      <a:alpha val="43137"/>
                    </a:srgbClr>
                  </a:outerShdw>
                </a:effectLst>
              </a:rPr>
              <a:t>Les composantes de l’organisation </a:t>
            </a:r>
            <a:br>
              <a:rPr lang="fr-FR" i="1" dirty="0" smtClean="0">
                <a:effectLst>
                  <a:outerShdw blurRad="38100" dist="38100" dir="2700000" algn="tl">
                    <a:srgbClr val="000000">
                      <a:alpha val="43137"/>
                    </a:srgbClr>
                  </a:outerShdw>
                </a:effectLst>
              </a:rPr>
            </a:br>
            <a:r>
              <a:rPr lang="fr-FR" i="1" dirty="0" smtClean="0">
                <a:effectLst>
                  <a:outerShdw blurRad="38100" dist="38100" dir="2700000" algn="tl">
                    <a:srgbClr val="000000">
                      <a:alpha val="43137"/>
                    </a:srgbClr>
                  </a:outerShdw>
                </a:effectLst>
              </a:rPr>
              <a:t>selon </a:t>
            </a:r>
            <a:r>
              <a:rPr lang="fr-FR" i="1" dirty="0" err="1" smtClean="0">
                <a:effectLst>
                  <a:outerShdw blurRad="38100" dist="38100" dir="2700000" algn="tl">
                    <a:srgbClr val="000000">
                      <a:alpha val="43137"/>
                    </a:srgbClr>
                  </a:outerShdw>
                </a:effectLst>
              </a:rPr>
              <a:t>Mintzberg</a:t>
            </a:r>
            <a:endParaRPr lang="fr-FR" i="1" dirty="0">
              <a:effectLst>
                <a:outerShdw blurRad="38100" dist="38100" dir="2700000" algn="tl">
                  <a:srgbClr val="000000">
                    <a:alpha val="43137"/>
                  </a:srgbClr>
                </a:outerShdw>
              </a:effectLst>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828800"/>
            <a:ext cx="6336703" cy="4326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Espace réservé du numéro de diapositive 3"/>
          <p:cNvSpPr>
            <a:spLocks noGrp="1"/>
          </p:cNvSpPr>
          <p:nvPr>
            <p:ph type="sldNum" sz="quarter" idx="12"/>
          </p:nvPr>
        </p:nvSpPr>
        <p:spPr/>
        <p:txBody>
          <a:bodyPr/>
          <a:lstStyle/>
          <a:p>
            <a:fld id="{47074A8B-CD5E-8A4E-AAC2-DFE7A24DF965}" type="slidenum">
              <a:rPr lang="fr-FR" smtClean="0"/>
              <a:pPr/>
              <a:t>11</a:t>
            </a:fld>
            <a:endParaRPr lang="fr-FR"/>
          </a:p>
        </p:txBody>
      </p:sp>
      <p:sp>
        <p:nvSpPr>
          <p:cNvPr id="3" name="Espace réservé du pied de page 2"/>
          <p:cNvSpPr>
            <a:spLocks noGrp="1"/>
          </p:cNvSpPr>
          <p:nvPr>
            <p:ph type="ftr" sz="quarter" idx="11"/>
          </p:nvPr>
        </p:nvSpPr>
        <p:spPr/>
        <p:txBody>
          <a:bodyPr/>
          <a:lstStyle/>
          <a:p>
            <a:r>
              <a:rPr lang="fr-FR" smtClean="0"/>
              <a:t>DJELLAL AMEUR N</a:t>
            </a:r>
            <a:endParaRPr lang="fr-FR"/>
          </a:p>
        </p:txBody>
      </p:sp>
    </p:spTree>
    <p:extLst>
      <p:ext uri="{BB962C8B-B14F-4D97-AF65-F5344CB8AC3E}">
        <p14:creationId xmlns:p14="http://schemas.microsoft.com/office/powerpoint/2010/main" val="20013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9116" y="533400"/>
            <a:ext cx="7301275" cy="1066800"/>
          </a:xfrm>
        </p:spPr>
        <p:txBody>
          <a:bodyPr>
            <a:normAutofit/>
          </a:bodyPr>
          <a:lstStyle/>
          <a:p>
            <a:pPr algn="ctr"/>
            <a:r>
              <a:rPr lang="fr-FR" i="1" dirty="0">
                <a:effectLst>
                  <a:outerShdw blurRad="38100" dist="38100" dir="2700000" algn="tl">
                    <a:srgbClr val="000000">
                      <a:alpha val="43137"/>
                    </a:srgbClr>
                  </a:outerShdw>
                </a:effectLst>
              </a:rPr>
              <a:t>Les composantes de l’organisation </a:t>
            </a:r>
            <a:br>
              <a:rPr lang="fr-FR" i="1" dirty="0">
                <a:effectLst>
                  <a:outerShdw blurRad="38100" dist="38100" dir="2700000" algn="tl">
                    <a:srgbClr val="000000">
                      <a:alpha val="43137"/>
                    </a:srgbClr>
                  </a:outerShdw>
                </a:effectLst>
              </a:rPr>
            </a:br>
            <a:r>
              <a:rPr lang="fr-FR" i="1" dirty="0">
                <a:effectLst>
                  <a:outerShdw blurRad="38100" dist="38100" dir="2700000" algn="tl">
                    <a:srgbClr val="000000">
                      <a:alpha val="43137"/>
                    </a:srgbClr>
                  </a:outerShdw>
                </a:effectLst>
              </a:rPr>
              <a:t>selon </a:t>
            </a:r>
            <a:r>
              <a:rPr lang="fr-FR" i="1" dirty="0" err="1">
                <a:effectLst>
                  <a:outerShdw blurRad="38100" dist="38100" dir="2700000" algn="tl">
                    <a:srgbClr val="000000">
                      <a:alpha val="43137"/>
                    </a:srgbClr>
                  </a:outerShdw>
                </a:effectLst>
              </a:rPr>
              <a:t>Mintzberg</a:t>
            </a:r>
            <a:endParaRPr lang="fr-FR" dirty="0"/>
          </a:p>
        </p:txBody>
      </p:sp>
      <p:sp>
        <p:nvSpPr>
          <p:cNvPr id="3" name="Espace réservé du contenu 2"/>
          <p:cNvSpPr>
            <a:spLocks noGrp="1"/>
          </p:cNvSpPr>
          <p:nvPr>
            <p:ph idx="1"/>
          </p:nvPr>
        </p:nvSpPr>
        <p:spPr>
          <a:xfrm>
            <a:off x="799116" y="1828800"/>
            <a:ext cx="7661315" cy="4480520"/>
          </a:xfrm>
        </p:spPr>
        <p:txBody>
          <a:bodyPr/>
          <a:lstStyle/>
          <a:p>
            <a:pPr algn="just"/>
            <a:r>
              <a:rPr lang="fr-FR" b="1" i="1" u="sng" dirty="0" smtClean="0">
                <a:effectLst>
                  <a:outerShdw blurRad="38100" dist="38100" dir="2700000" algn="tl">
                    <a:srgbClr val="000000">
                      <a:alpha val="43137"/>
                    </a:srgbClr>
                  </a:outerShdw>
                </a:effectLst>
              </a:rPr>
              <a:t>Le centre opérationnel</a:t>
            </a:r>
            <a:r>
              <a:rPr lang="fr-FR" dirty="0" smtClean="0"/>
              <a:t>: constitué des opérateurs qui effectuent le travail de base de production des biens et services.</a:t>
            </a:r>
          </a:p>
          <a:p>
            <a:pPr marL="45720" indent="0" algn="just">
              <a:buNone/>
            </a:pPr>
            <a:endParaRPr lang="fr-FR" dirty="0" smtClean="0"/>
          </a:p>
          <a:p>
            <a:pPr algn="just"/>
            <a:r>
              <a:rPr lang="fr-FR" b="1" i="1" u="sng" dirty="0" smtClean="0">
                <a:effectLst>
                  <a:outerShdw blurRad="38100" dist="38100" dir="2700000" algn="tl">
                    <a:srgbClr val="000000">
                      <a:alpha val="43137"/>
                    </a:srgbClr>
                  </a:outerShdw>
                </a:effectLst>
              </a:rPr>
              <a:t>Le sommet stratégique</a:t>
            </a:r>
            <a:r>
              <a:rPr lang="fr-FR" dirty="0" smtClean="0"/>
              <a:t>: les hauts dirigeants qui définissent la stratégie, les grandes orientations et politiques de l’entreprise. </a:t>
            </a:r>
          </a:p>
          <a:p>
            <a:pPr marL="45720" indent="0" algn="just">
              <a:buNone/>
            </a:pPr>
            <a:endParaRPr lang="fr-FR" dirty="0" smtClean="0"/>
          </a:p>
          <a:p>
            <a:pPr algn="just"/>
            <a:r>
              <a:rPr lang="fr-FR" b="1" i="1" u="sng" dirty="0" smtClean="0">
                <a:effectLst>
                  <a:outerShdw blurRad="38100" dist="38100" dir="2700000" algn="tl">
                    <a:srgbClr val="000000">
                      <a:alpha val="43137"/>
                    </a:srgbClr>
                  </a:outerShdw>
                </a:effectLst>
              </a:rPr>
              <a:t>La ligne hiérarchique</a:t>
            </a:r>
            <a:r>
              <a:rPr lang="fr-FR" dirty="0" smtClean="0"/>
              <a:t> : assure la liaison entre le sommet stratégique et le centre opérationnel. Elle a un rôle intermédiaire, allant de la direction d’unités opérationnelles ou fonctionnelles ( directeur d’usine, directeur commercial, chef d’atelier) à l’encadrement de premier niveau (agent de maitrise) et exerce une autorité formelle directe de contrôle sur les opérateurs. </a:t>
            </a:r>
            <a:endParaRPr lang="fr-FR"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12</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extLst>
      <p:ext uri="{BB962C8B-B14F-4D97-AF65-F5344CB8AC3E}">
        <p14:creationId xmlns:p14="http://schemas.microsoft.com/office/powerpoint/2010/main" val="378017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i="1" dirty="0">
                <a:effectLst>
                  <a:outerShdw blurRad="38100" dist="38100" dir="2700000" algn="tl">
                    <a:srgbClr val="000000">
                      <a:alpha val="43137"/>
                    </a:srgbClr>
                  </a:outerShdw>
                </a:effectLst>
              </a:rPr>
              <a:t>Les composantes de l’organisation </a:t>
            </a:r>
            <a:br>
              <a:rPr lang="fr-FR" i="1" dirty="0">
                <a:effectLst>
                  <a:outerShdw blurRad="38100" dist="38100" dir="2700000" algn="tl">
                    <a:srgbClr val="000000">
                      <a:alpha val="43137"/>
                    </a:srgbClr>
                  </a:outerShdw>
                </a:effectLst>
              </a:rPr>
            </a:br>
            <a:r>
              <a:rPr lang="fr-FR" i="1" dirty="0">
                <a:effectLst>
                  <a:outerShdw blurRad="38100" dist="38100" dir="2700000" algn="tl">
                    <a:srgbClr val="000000">
                      <a:alpha val="43137"/>
                    </a:srgbClr>
                  </a:outerShdw>
                </a:effectLst>
              </a:rPr>
              <a:t>selon </a:t>
            </a:r>
            <a:r>
              <a:rPr lang="fr-FR" i="1" dirty="0" err="1">
                <a:effectLst>
                  <a:outerShdw blurRad="38100" dist="38100" dir="2700000" algn="tl">
                    <a:srgbClr val="000000">
                      <a:alpha val="43137"/>
                    </a:srgbClr>
                  </a:outerShdw>
                </a:effectLst>
              </a:rPr>
              <a:t>Mintzberg</a:t>
            </a:r>
            <a:endParaRPr lang="fr-FR" dirty="0"/>
          </a:p>
        </p:txBody>
      </p:sp>
      <p:sp>
        <p:nvSpPr>
          <p:cNvPr id="3" name="Espace réservé du contenu 2"/>
          <p:cNvSpPr>
            <a:spLocks noGrp="1"/>
          </p:cNvSpPr>
          <p:nvPr>
            <p:ph idx="1"/>
          </p:nvPr>
        </p:nvSpPr>
        <p:spPr>
          <a:xfrm>
            <a:off x="799116" y="1828800"/>
            <a:ext cx="7661316" cy="4480520"/>
          </a:xfrm>
        </p:spPr>
        <p:txBody>
          <a:bodyPr>
            <a:normAutofit/>
          </a:bodyPr>
          <a:lstStyle/>
          <a:p>
            <a:pPr algn="just"/>
            <a:r>
              <a:rPr lang="fr-FR" sz="2400" b="1" i="1" u="sng" dirty="0" smtClean="0">
                <a:effectLst>
                  <a:outerShdw blurRad="38100" dist="38100" dir="2700000" algn="tl">
                    <a:srgbClr val="000000">
                      <a:alpha val="43137"/>
                    </a:srgbClr>
                  </a:outerShdw>
                </a:effectLst>
              </a:rPr>
              <a:t>Les fonctions logistiques</a:t>
            </a:r>
            <a:r>
              <a:rPr lang="fr-FR" sz="2400" dirty="0" smtClean="0"/>
              <a:t>: assurent des fonctions de soutien qui offrent un support technique ou administratif aux autres ( service de restauration, service médical, service de transport)</a:t>
            </a:r>
          </a:p>
          <a:p>
            <a:pPr algn="just"/>
            <a:r>
              <a:rPr lang="fr-FR" sz="2400" b="1" i="1" u="sng" dirty="0" smtClean="0">
                <a:effectLst>
                  <a:outerShdw blurRad="38100" dist="38100" dir="2700000" algn="tl">
                    <a:srgbClr val="000000">
                      <a:alpha val="43137"/>
                    </a:srgbClr>
                  </a:outerShdw>
                </a:effectLst>
              </a:rPr>
              <a:t>La technostructure</a:t>
            </a:r>
            <a:r>
              <a:rPr lang="fr-FR" sz="2400" dirty="0" smtClean="0"/>
              <a:t>: les analystes qui planifient, organisent, contrôlent mais sans autorité formelle ( produit la standardisation formelle  </a:t>
            </a:r>
          </a:p>
          <a:p>
            <a:pPr algn="just"/>
            <a:r>
              <a:rPr lang="fr-FR" sz="2400" b="1" i="1" u="sng" dirty="0" smtClean="0">
                <a:effectLst>
                  <a:outerShdw blurRad="38100" dist="38100" dir="2700000" algn="tl">
                    <a:srgbClr val="000000">
                      <a:alpha val="43137"/>
                    </a:srgbClr>
                  </a:outerShdw>
                </a:effectLst>
              </a:rPr>
              <a:t>L’idéologie</a:t>
            </a:r>
            <a:r>
              <a:rPr lang="fr-FR" sz="2400" dirty="0" smtClean="0"/>
              <a:t>: les éléments culturels, comme les croyances, les valeurs, les traditions, les comportements, partagés par les membres de l’organisation.  </a:t>
            </a:r>
            <a:endParaRPr lang="fr-FR" sz="2400"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13</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extLst>
      <p:ext uri="{BB962C8B-B14F-4D97-AF65-F5344CB8AC3E}">
        <p14:creationId xmlns:p14="http://schemas.microsoft.com/office/powerpoint/2010/main" val="307010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structures traditionnelles </a:t>
            </a:r>
            <a:endParaRPr lang="fr-FR" dirty="0"/>
          </a:p>
        </p:txBody>
      </p:sp>
      <p:sp>
        <p:nvSpPr>
          <p:cNvPr id="3" name="Espace réservé du contenu 2"/>
          <p:cNvSpPr>
            <a:spLocks noGrp="1"/>
          </p:cNvSpPr>
          <p:nvPr>
            <p:ph idx="1"/>
          </p:nvPr>
        </p:nvSpPr>
        <p:spPr>
          <a:xfrm>
            <a:off x="799116" y="1828800"/>
            <a:ext cx="7517299" cy="4191000"/>
          </a:xfrm>
        </p:spPr>
        <p:txBody>
          <a:bodyPr>
            <a:normAutofit/>
          </a:bodyPr>
          <a:lstStyle/>
          <a:p>
            <a:pPr marL="137160" indent="0" algn="just">
              <a:buNone/>
            </a:pPr>
            <a:r>
              <a:rPr lang="fr-FR" b="1" i="1" dirty="0" smtClean="0"/>
              <a:t>Structure hiérarchique </a:t>
            </a:r>
            <a:r>
              <a:rPr lang="fr-FR" dirty="0" smtClean="0"/>
              <a:t>ou l’instauration d’une chaine de commandement, ou chaque salarié ne dépend que d’un seul responsable et est apprécié au regard de son degré de proximité avec le sommet stratégique.  Elle repose sur le principe </a:t>
            </a:r>
            <a:r>
              <a:rPr lang="fr-FR" b="1" i="1" u="sng" dirty="0" smtClean="0">
                <a:solidFill>
                  <a:srgbClr val="FF0000"/>
                </a:solidFill>
              </a:rPr>
              <a:t>d’unicité du commandement. </a:t>
            </a:r>
          </a:p>
          <a:p>
            <a:pPr marL="137160" indent="0" algn="just">
              <a:buNone/>
            </a:pPr>
            <a:endParaRPr lang="fr-FR" b="1" i="1" u="sng" dirty="0" smtClean="0">
              <a:solidFill>
                <a:srgbClr val="FF0000"/>
              </a:solidFill>
            </a:endParaRPr>
          </a:p>
          <a:p>
            <a:pPr marL="651510" indent="-514350" algn="just">
              <a:buNone/>
            </a:pPr>
            <a:r>
              <a:rPr lang="fr-FR" dirty="0" smtClean="0">
                <a:solidFill>
                  <a:schemeClr val="accent5">
                    <a:lumMod val="75000"/>
                  </a:schemeClr>
                </a:solidFill>
              </a:rPr>
              <a:t>Avantages: </a:t>
            </a:r>
            <a:r>
              <a:rPr lang="fr-FR" dirty="0" smtClean="0"/>
              <a:t>Simplicité du commandement, clarté et sécurité.</a:t>
            </a:r>
          </a:p>
          <a:p>
            <a:pPr marL="651510" indent="-514350" algn="just">
              <a:buNone/>
            </a:pPr>
            <a:endParaRPr lang="fr-FR" dirty="0" smtClean="0"/>
          </a:p>
          <a:p>
            <a:pPr marL="651510" indent="-514350" algn="just">
              <a:buNone/>
            </a:pPr>
            <a:r>
              <a:rPr lang="fr-FR" dirty="0" smtClean="0">
                <a:solidFill>
                  <a:schemeClr val="accent5">
                    <a:lumMod val="75000"/>
                  </a:schemeClr>
                </a:solidFill>
              </a:rPr>
              <a:t>Inconvénients: </a:t>
            </a:r>
            <a:r>
              <a:rPr lang="fr-FR" dirty="0" smtClean="0"/>
              <a:t>Cloisonnement, mauvaise circulation de l’information, lourdeur, bureaucratie.   </a:t>
            </a:r>
            <a:endParaRPr lang="fr-FR" dirty="0" smtClean="0">
              <a:solidFill>
                <a:schemeClr val="accent5">
                  <a:lumMod val="75000"/>
                </a:schemeClr>
              </a:solidFill>
            </a:endParaRPr>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14</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Hiérarchique </a:t>
            </a:r>
            <a:endParaRPr lang="fr-FR" dirty="0"/>
          </a:p>
        </p:txBody>
      </p:sp>
      <p:pic>
        <p:nvPicPr>
          <p:cNvPr id="4" name="Espace réservé du contenu 3" descr="8f4d7-structure-hierarchique.gif"/>
          <p:cNvPicPr>
            <a:picLocks noGrp="1" noChangeAspect="1"/>
          </p:cNvPicPr>
          <p:nvPr>
            <p:ph idx="1"/>
          </p:nvPr>
        </p:nvPicPr>
        <p:blipFill>
          <a:blip r:embed="rId3"/>
          <a:stretch>
            <a:fillRect/>
          </a:stretch>
        </p:blipFill>
        <p:spPr>
          <a:xfrm>
            <a:off x="1262856" y="1828800"/>
            <a:ext cx="6837536" cy="4191000"/>
          </a:xfrm>
        </p:spPr>
      </p:pic>
      <p:sp>
        <p:nvSpPr>
          <p:cNvPr id="3" name="Espace réservé du numéro de diapositive 2"/>
          <p:cNvSpPr>
            <a:spLocks noGrp="1"/>
          </p:cNvSpPr>
          <p:nvPr>
            <p:ph type="sldNum" sz="quarter" idx="12"/>
          </p:nvPr>
        </p:nvSpPr>
        <p:spPr/>
        <p:txBody>
          <a:bodyPr/>
          <a:lstStyle/>
          <a:p>
            <a:fld id="{47074A8B-CD5E-8A4E-AAC2-DFE7A24DF965}" type="slidenum">
              <a:rPr lang="fr-FR" smtClean="0"/>
              <a:pPr/>
              <a:t>15</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Avantages &amp; Inconvénients </a:t>
            </a:r>
            <a:endParaRPr lang="fr-FR" dirty="0"/>
          </a:p>
        </p:txBody>
      </p:sp>
      <p:pic>
        <p:nvPicPr>
          <p:cNvPr id="4" name="Espace réservé du contenu 3" descr="inconveinie.png"/>
          <p:cNvPicPr>
            <a:picLocks noGrp="1" noChangeAspect="1"/>
          </p:cNvPicPr>
          <p:nvPr>
            <p:ph idx="1"/>
          </p:nvPr>
        </p:nvPicPr>
        <p:blipFill>
          <a:blip r:embed="rId3"/>
          <a:stretch>
            <a:fillRect/>
          </a:stretch>
        </p:blipFill>
        <p:spPr>
          <a:xfrm>
            <a:off x="467544" y="1828800"/>
            <a:ext cx="8064896" cy="4191000"/>
          </a:xfrm>
        </p:spPr>
      </p:pic>
      <p:sp>
        <p:nvSpPr>
          <p:cNvPr id="3" name="Espace réservé du numéro de diapositive 2"/>
          <p:cNvSpPr>
            <a:spLocks noGrp="1"/>
          </p:cNvSpPr>
          <p:nvPr>
            <p:ph type="sldNum" sz="quarter" idx="12"/>
          </p:nvPr>
        </p:nvSpPr>
        <p:spPr/>
        <p:txBody>
          <a:bodyPr/>
          <a:lstStyle/>
          <a:p>
            <a:fld id="{47074A8B-CD5E-8A4E-AAC2-DFE7A24DF965}" type="slidenum">
              <a:rPr lang="fr-FR" smtClean="0"/>
              <a:pPr/>
              <a:t>16</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structure fonctionnelle </a:t>
            </a:r>
            <a:endParaRPr lang="fr-FR" dirty="0"/>
          </a:p>
        </p:txBody>
      </p:sp>
      <p:sp>
        <p:nvSpPr>
          <p:cNvPr id="3" name="Espace réservé du contenu 2"/>
          <p:cNvSpPr>
            <a:spLocks noGrp="1"/>
          </p:cNvSpPr>
          <p:nvPr>
            <p:ph idx="1"/>
          </p:nvPr>
        </p:nvSpPr>
        <p:spPr>
          <a:xfrm>
            <a:off x="799116" y="1828800"/>
            <a:ext cx="7517299" cy="4191000"/>
          </a:xfrm>
        </p:spPr>
        <p:txBody>
          <a:bodyPr/>
          <a:lstStyle/>
          <a:p>
            <a:pPr algn="just"/>
            <a:r>
              <a:rPr lang="fr-FR" sz="2400" dirty="0" smtClean="0"/>
              <a:t>Les structures fonctionnelles: ou le découpage de l’organisation par grandes fonctions. L’entreprise peut être organisée à partir de ses taches principales, avec un découpage des activités par grandes fonctions au sein d’une même structure.</a:t>
            </a:r>
          </a:p>
          <a:p>
            <a:pPr algn="just"/>
            <a:endParaRPr lang="fr-FR" sz="2400" dirty="0" smtClean="0"/>
          </a:p>
          <a:p>
            <a:pPr algn="just"/>
            <a:r>
              <a:rPr lang="fr-FR" sz="2400" dirty="0" smtClean="0"/>
              <a:t>La structure fonctionnelle implique par conséquent une spécialisation des activités, en les regroupant en grandes fonctions. </a:t>
            </a:r>
          </a:p>
          <a:p>
            <a:pPr>
              <a:buNone/>
            </a:pPr>
            <a:endParaRPr lang="fr-FR" dirty="0"/>
          </a:p>
        </p:txBody>
      </p:sp>
      <p:sp>
        <p:nvSpPr>
          <p:cNvPr id="2" name="Espace réservé du numéro de diapositive 1"/>
          <p:cNvSpPr>
            <a:spLocks noGrp="1"/>
          </p:cNvSpPr>
          <p:nvPr>
            <p:ph type="sldNum" sz="quarter" idx="12"/>
          </p:nvPr>
        </p:nvSpPr>
        <p:spPr/>
        <p:txBody>
          <a:bodyPr/>
          <a:lstStyle/>
          <a:p>
            <a:fld id="{47074A8B-CD5E-8A4E-AAC2-DFE7A24DF965}" type="slidenum">
              <a:rPr lang="fr-FR" smtClean="0"/>
              <a:pPr/>
              <a:t>17</a:t>
            </a:fld>
            <a:endParaRPr lang="fr-FR"/>
          </a:p>
        </p:txBody>
      </p:sp>
      <p:sp>
        <p:nvSpPr>
          <p:cNvPr id="4" name="Espace réservé du pied de page 3"/>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OBTSM_ME2part1dos1UD2doc2img2.png"/>
          <p:cNvPicPr>
            <a:picLocks noGrp="1" noChangeAspect="1"/>
          </p:cNvPicPr>
          <p:nvPr>
            <p:ph idx="1"/>
          </p:nvPr>
        </p:nvPicPr>
        <p:blipFill>
          <a:blip r:embed="rId2"/>
          <a:stretch>
            <a:fillRect/>
          </a:stretch>
        </p:blipFill>
        <p:spPr>
          <a:xfrm>
            <a:off x="1214415" y="1643051"/>
            <a:ext cx="6286544" cy="3562206"/>
          </a:xfrm>
        </p:spPr>
      </p:pic>
      <p:sp>
        <p:nvSpPr>
          <p:cNvPr id="2" name="Espace réservé du numéro de diapositive 1"/>
          <p:cNvSpPr>
            <a:spLocks noGrp="1"/>
          </p:cNvSpPr>
          <p:nvPr>
            <p:ph type="sldNum" sz="quarter" idx="12"/>
          </p:nvPr>
        </p:nvSpPr>
        <p:spPr/>
        <p:txBody>
          <a:bodyPr/>
          <a:lstStyle/>
          <a:p>
            <a:fld id="{47074A8B-CD5E-8A4E-AAC2-DFE7A24DF965}" type="slidenum">
              <a:rPr lang="fr-FR" smtClean="0"/>
              <a:pPr/>
              <a:t>18</a:t>
            </a:fld>
            <a:endParaRPr lang="fr-FR"/>
          </a:p>
        </p:txBody>
      </p:sp>
      <p:sp>
        <p:nvSpPr>
          <p:cNvPr id="3" name="Espace réservé du pied de page 2"/>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Avantages &amp; Inconvénients </a:t>
            </a:r>
            <a:endParaRPr lang="fr-FR" dirty="0"/>
          </a:p>
        </p:txBody>
      </p:sp>
      <p:sp>
        <p:nvSpPr>
          <p:cNvPr id="3" name="Espace réservé du contenu 2"/>
          <p:cNvSpPr>
            <a:spLocks noGrp="1"/>
          </p:cNvSpPr>
          <p:nvPr>
            <p:ph idx="1"/>
          </p:nvPr>
        </p:nvSpPr>
        <p:spPr/>
        <p:txBody>
          <a:bodyPr/>
          <a:lstStyle/>
          <a:p>
            <a:pPr>
              <a:buNone/>
            </a:pPr>
            <a:endParaRPr lang="fr-FR" dirty="0" smtClean="0"/>
          </a:p>
          <a:p>
            <a:r>
              <a:rPr lang="fr-FR" dirty="0" smtClean="0"/>
              <a:t>Avantages:  Spécialisation très efficace du personnel, regroupement des compétences</a:t>
            </a:r>
          </a:p>
          <a:p>
            <a:endParaRPr lang="fr-FR" dirty="0" smtClean="0"/>
          </a:p>
          <a:p>
            <a:r>
              <a:rPr lang="fr-FR" dirty="0" smtClean="0"/>
              <a:t>Inconvénients: Possibilité de conflits engendrés par la multiplicité du commandement, risque de dilution des responsabilités. </a:t>
            </a:r>
            <a:endParaRPr lang="fr-FR"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19</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solidFill>
                  <a:schemeClr val="tx2"/>
                </a:solidFill>
                <a:effectLst>
                  <a:outerShdw blurRad="38100" dist="38100" dir="2700000" algn="tl">
                    <a:srgbClr val="000000">
                      <a:alpha val="43137"/>
                    </a:srgbClr>
                  </a:outerShdw>
                </a:effectLst>
              </a:rPr>
              <a:t>Introduction </a:t>
            </a:r>
            <a:endParaRPr lang="fr-FR" i="1" dirty="0">
              <a:solidFill>
                <a:schemeClr val="tx2"/>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67544" y="1772816"/>
            <a:ext cx="8208912" cy="4191000"/>
          </a:xfrm>
        </p:spPr>
        <p:txBody>
          <a:bodyPr>
            <a:normAutofit/>
          </a:bodyPr>
          <a:lstStyle/>
          <a:p>
            <a:pPr algn="ctr">
              <a:buNone/>
            </a:pPr>
            <a:endParaRPr lang="fr-FR" dirty="0" smtClean="0"/>
          </a:p>
          <a:p>
            <a:pPr algn="ctr">
              <a:buNone/>
            </a:pPr>
            <a:r>
              <a:rPr lang="fr-FR" sz="2400" dirty="0" smtClean="0"/>
              <a:t>Aujourd’hui; nous allons faire l’étude de la structure et du fonctionnement des organisations, à travers l’analyse des principales caractéristiques de l’entreprise (enjeux, finalité, orientation….)</a:t>
            </a:r>
          </a:p>
          <a:p>
            <a:pPr algn="ctr">
              <a:buNone/>
            </a:pPr>
            <a:endParaRPr lang="fr-FR" sz="2400" dirty="0" smtClean="0"/>
          </a:p>
          <a:p>
            <a:pPr algn="ctr">
              <a:buNone/>
            </a:pPr>
            <a:r>
              <a:rPr lang="fr-FR" sz="2400" dirty="0" smtClean="0"/>
              <a:t>L’étude d’une structure organisationnelle passe par l’analyse de son organigramme qui matérialise les grandes lignes de répartition des responsabilités, le nombre de niveaux hiérarchiques. </a:t>
            </a:r>
            <a:endParaRPr lang="fr-FR" sz="2400"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2</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Structure </a:t>
            </a:r>
            <a:r>
              <a:rPr lang="fr-FR" dirty="0" err="1" smtClean="0"/>
              <a:t>divisionnelle</a:t>
            </a:r>
            <a:r>
              <a:rPr lang="fr-FR" dirty="0" smtClean="0"/>
              <a:t> </a:t>
            </a:r>
            <a:endParaRPr lang="fr-FR" dirty="0"/>
          </a:p>
        </p:txBody>
      </p:sp>
      <p:sp>
        <p:nvSpPr>
          <p:cNvPr id="3" name="Espace réservé du contenu 2"/>
          <p:cNvSpPr>
            <a:spLocks noGrp="1"/>
          </p:cNvSpPr>
          <p:nvPr>
            <p:ph idx="1"/>
          </p:nvPr>
        </p:nvSpPr>
        <p:spPr>
          <a:xfrm>
            <a:off x="539552" y="1828800"/>
            <a:ext cx="8136904" cy="4696544"/>
          </a:xfrm>
        </p:spPr>
        <p:txBody>
          <a:bodyPr>
            <a:noAutofit/>
          </a:bodyPr>
          <a:lstStyle/>
          <a:p>
            <a:pPr algn="just"/>
            <a:r>
              <a:rPr lang="fr-FR" sz="1600" dirty="0" smtClean="0"/>
              <a:t> Une entreprise se caractérise par la coexistence de plusieurs flux intégrés (conception- production- vente) distincts en tout ou partie les uns des autres. </a:t>
            </a:r>
          </a:p>
          <a:p>
            <a:pPr algn="just"/>
            <a:r>
              <a:rPr lang="fr-FR" sz="1600" dirty="0" smtClean="0"/>
              <a:t>La Volkswagen Golf, la Skoda Octavia et l’Audi TT partagent la même plate-forme de production (assemblage et fournisseurs de premier rang), mais leur marketing et leur distribution sont effectués par des organisations totalement séparées. En effet, les clientèles sont très différents et le prix haut de gamme de l’Audi, voiture de luxe, est prés de trois fois le prix d’entrée de gamme de la Skoda, voiture populaire, la Golf se situant à mi-chemin entre les deux. </a:t>
            </a:r>
          </a:p>
          <a:p>
            <a:pPr algn="just"/>
            <a:r>
              <a:rPr lang="fr-FR" sz="1600" dirty="0" smtClean="0"/>
              <a:t>La structure divisionnelle ou le découpage de l’organisation par produit/ marché, unité stratégique de base ou zone géographique.</a:t>
            </a:r>
          </a:p>
          <a:p>
            <a:pPr algn="just"/>
            <a:r>
              <a:rPr lang="fr-FR" sz="1600" dirty="0" smtClean="0"/>
              <a:t>Elle se repose sur le principe de la décentralisation des décisions. Dans cette structure l’activité est découpée en sous-ensembles disposant d’une certaine autonomie appelés divisions. Celles-ci sont créées selon une logique de marché, de produit, de couple produit-marché, d’activité ou de type de clientèle.      </a:t>
            </a:r>
            <a:endParaRPr lang="fr-FR" sz="1600" dirty="0"/>
          </a:p>
        </p:txBody>
      </p:sp>
      <p:sp>
        <p:nvSpPr>
          <p:cNvPr id="2" name="Espace réservé du numéro de diapositive 1"/>
          <p:cNvSpPr>
            <a:spLocks noGrp="1"/>
          </p:cNvSpPr>
          <p:nvPr>
            <p:ph type="sldNum" sz="quarter" idx="12"/>
          </p:nvPr>
        </p:nvSpPr>
        <p:spPr/>
        <p:txBody>
          <a:bodyPr/>
          <a:lstStyle/>
          <a:p>
            <a:fld id="{47074A8B-CD5E-8A4E-AAC2-DFE7A24DF965}" type="slidenum">
              <a:rPr lang="fr-FR" smtClean="0"/>
              <a:pPr/>
              <a:t>20</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tructured-organisation-17-638.jpg"/>
          <p:cNvPicPr>
            <a:picLocks noGrp="1" noChangeAspect="1"/>
          </p:cNvPicPr>
          <p:nvPr>
            <p:ph idx="1"/>
          </p:nvPr>
        </p:nvPicPr>
        <p:blipFill>
          <a:blip r:embed="rId2"/>
          <a:stretch>
            <a:fillRect/>
          </a:stretch>
        </p:blipFill>
        <p:spPr>
          <a:xfrm>
            <a:off x="928662" y="928671"/>
            <a:ext cx="7215237" cy="5307030"/>
          </a:xfrm>
        </p:spPr>
      </p:pic>
      <p:sp>
        <p:nvSpPr>
          <p:cNvPr id="2" name="Espace réservé du numéro de diapositive 1"/>
          <p:cNvSpPr>
            <a:spLocks noGrp="1"/>
          </p:cNvSpPr>
          <p:nvPr>
            <p:ph type="sldNum" sz="quarter" idx="12"/>
          </p:nvPr>
        </p:nvSpPr>
        <p:spPr/>
        <p:txBody>
          <a:bodyPr/>
          <a:lstStyle/>
          <a:p>
            <a:fld id="{47074A8B-CD5E-8A4E-AAC2-DFE7A24DF965}" type="slidenum">
              <a:rPr lang="fr-FR" smtClean="0"/>
              <a:pPr/>
              <a:t>21</a:t>
            </a:fld>
            <a:endParaRPr lang="fr-FR"/>
          </a:p>
        </p:txBody>
      </p:sp>
      <p:sp>
        <p:nvSpPr>
          <p:cNvPr id="3" name="Espace réservé du pied de page 2"/>
          <p:cNvSpPr>
            <a:spLocks noGrp="1"/>
          </p:cNvSpPr>
          <p:nvPr>
            <p:ph type="ftr" sz="quarter" idx="11"/>
          </p:nvPr>
        </p:nvSpPr>
        <p:spPr/>
        <p:txBody>
          <a:bodyPr/>
          <a:lstStyle/>
          <a:p>
            <a:r>
              <a:rPr lang="fr-FR" smtClean="0"/>
              <a:t>DJELLAL AMEUR N</a:t>
            </a:r>
            <a:endParaRPr lang="fr-F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Avantages&amp; Inconvénients </a:t>
            </a:r>
            <a:endParaRPr lang="fr-FR" dirty="0"/>
          </a:p>
        </p:txBody>
      </p:sp>
      <p:sp>
        <p:nvSpPr>
          <p:cNvPr id="3" name="Espace réservé du contenu 2"/>
          <p:cNvSpPr>
            <a:spLocks noGrp="1"/>
          </p:cNvSpPr>
          <p:nvPr>
            <p:ph idx="1"/>
          </p:nvPr>
        </p:nvSpPr>
        <p:spPr/>
        <p:txBody>
          <a:bodyPr>
            <a:normAutofit/>
          </a:bodyPr>
          <a:lstStyle/>
          <a:p>
            <a:pPr algn="just"/>
            <a:r>
              <a:rPr lang="fr-FR" dirty="0" smtClean="0"/>
              <a:t>Avantages: autonomie des divisions, taille humaine des divisions ( meilleure relations de travail), bonne coordination car le responsable s’occupe de toute la vie du produit et la direction générale peut se consacrer à son rôle de stratégie.</a:t>
            </a:r>
          </a:p>
          <a:p>
            <a:pPr algn="just"/>
            <a:r>
              <a:rPr lang="fr-FR" dirty="0" smtClean="0"/>
              <a:t>Inconvénients: des économies d’échelle peuvent être perdues à cause de la multiplication des services fonctionnels (comptabilité, marketing…), répartition des moyens communs entre plusieurs divisions couteuse et perte en expertise, intérêt du groupe moins important par rapport aux intérêts de la division (qui devient autonome) </a:t>
            </a:r>
            <a:endParaRPr lang="fr-FR"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22</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nouvelles formes de structures </a:t>
            </a:r>
            <a:endParaRPr lang="fr-FR" dirty="0"/>
          </a:p>
        </p:txBody>
      </p:sp>
      <p:sp>
        <p:nvSpPr>
          <p:cNvPr id="3" name="Espace réservé du contenu 2"/>
          <p:cNvSpPr>
            <a:spLocks noGrp="1"/>
          </p:cNvSpPr>
          <p:nvPr>
            <p:ph idx="1"/>
          </p:nvPr>
        </p:nvSpPr>
        <p:spPr/>
        <p:txBody>
          <a:bodyPr/>
          <a:lstStyle/>
          <a:p>
            <a:pPr algn="just">
              <a:buNone/>
            </a:pPr>
            <a:endParaRPr lang="fr-FR" dirty="0" smtClean="0"/>
          </a:p>
          <a:p>
            <a:pPr algn="just">
              <a:buNone/>
            </a:pPr>
            <a:endParaRPr lang="fr-FR" dirty="0" smtClean="0"/>
          </a:p>
          <a:p>
            <a:pPr algn="just">
              <a:buNone/>
            </a:pPr>
            <a:r>
              <a:rPr lang="fr-FR" dirty="0" smtClean="0"/>
              <a:t>Le style de commandement évolue. La tendance est à la décentralisation des décisions, à la délégation des pouvoirs. Les responsables accordent plus d’autonomie et de responsabilités aux équipes en les impliquant dans des projets ( on parle alors de management participatif).</a:t>
            </a:r>
            <a:endParaRPr lang="fr-FR"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23</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matricielle</a:t>
            </a:r>
            <a:endParaRPr lang="fr-FR" dirty="0"/>
          </a:p>
        </p:txBody>
      </p:sp>
      <p:sp>
        <p:nvSpPr>
          <p:cNvPr id="3" name="Espace réservé du contenu 2"/>
          <p:cNvSpPr>
            <a:spLocks noGrp="1"/>
          </p:cNvSpPr>
          <p:nvPr>
            <p:ph idx="1"/>
          </p:nvPr>
        </p:nvSpPr>
        <p:spPr/>
        <p:txBody>
          <a:bodyPr>
            <a:normAutofit/>
          </a:bodyPr>
          <a:lstStyle/>
          <a:p>
            <a:pPr>
              <a:buNone/>
            </a:pPr>
            <a:r>
              <a:rPr lang="fr-FR" dirty="0" smtClean="0"/>
              <a:t>La structure matricielle ou la combinaison d’une structure fonctionnelle et d’une structure divisionnelle, qui remet en cause le principe d’unité de commandement. </a:t>
            </a:r>
          </a:p>
          <a:p>
            <a:pPr>
              <a:buNone/>
            </a:pPr>
            <a:r>
              <a:rPr lang="fr-FR" dirty="0" smtClean="0"/>
              <a:t>Boeing a sans doute été, il y a40 ans, la 1ere entreprise à adopter une structure matricielle. Chaque équipe de travail appartient non seulement à une branche correspondant a sa spécialité technique ( ailes, système de guidage…) mais aussi à son département de programme ( par type d’avion: 737, 767….) </a:t>
            </a:r>
            <a:endParaRPr lang="fr-FR"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24</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7074A8B-CD5E-8A4E-AAC2-DFE7A24DF965}" type="slidenum">
              <a:rPr lang="fr-FR" smtClean="0"/>
              <a:pPr/>
              <a:t>25</a:t>
            </a:fld>
            <a:endParaRPr lang="fr-FR"/>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25" y="1044188"/>
            <a:ext cx="8352928" cy="5111080"/>
          </a:xfrm>
          <a:prstGeom prst="rect">
            <a:avLst/>
          </a:prstGeom>
          <a:ln>
            <a:noFill/>
          </a:ln>
          <a:effectLst>
            <a:outerShdw blurRad="190500" algn="tl" rotWithShape="0">
              <a:srgbClr val="000000">
                <a:alpha val="70000"/>
              </a:srgbClr>
            </a:outerShdw>
          </a:effectLst>
        </p:spPr>
      </p:pic>
      <p:sp>
        <p:nvSpPr>
          <p:cNvPr id="3" name="Espace réservé du pied de page 2"/>
          <p:cNvSpPr>
            <a:spLocks noGrp="1"/>
          </p:cNvSpPr>
          <p:nvPr>
            <p:ph type="ftr" sz="quarter" idx="11"/>
          </p:nvPr>
        </p:nvSpPr>
        <p:spPr/>
        <p:txBody>
          <a:bodyPr/>
          <a:lstStyle/>
          <a:p>
            <a:r>
              <a:rPr lang="fr-FR" smtClean="0"/>
              <a:t>DJELLAL AMEUR N</a:t>
            </a:r>
            <a:endParaRPr lang="fr-F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matric.jpg"/>
          <p:cNvPicPr>
            <a:picLocks noGrp="1" noChangeAspect="1"/>
          </p:cNvPicPr>
          <p:nvPr>
            <p:ph idx="1"/>
          </p:nvPr>
        </p:nvPicPr>
        <p:blipFill>
          <a:blip r:embed="rId3"/>
          <a:stretch>
            <a:fillRect/>
          </a:stretch>
        </p:blipFill>
        <p:spPr>
          <a:xfrm>
            <a:off x="714348" y="785794"/>
            <a:ext cx="7072362" cy="5072098"/>
          </a:xfrm>
        </p:spPr>
      </p:pic>
      <p:sp>
        <p:nvSpPr>
          <p:cNvPr id="2" name="Espace réservé du numéro de diapositive 1"/>
          <p:cNvSpPr>
            <a:spLocks noGrp="1"/>
          </p:cNvSpPr>
          <p:nvPr>
            <p:ph type="sldNum" sz="quarter" idx="12"/>
          </p:nvPr>
        </p:nvSpPr>
        <p:spPr/>
        <p:txBody>
          <a:bodyPr/>
          <a:lstStyle/>
          <a:p>
            <a:fld id="{47074A8B-CD5E-8A4E-AAC2-DFE7A24DF965}" type="slidenum">
              <a:rPr lang="fr-FR" smtClean="0"/>
              <a:pPr/>
              <a:t>26</a:t>
            </a:fld>
            <a:endParaRPr lang="fr-FR"/>
          </a:p>
        </p:txBody>
      </p:sp>
      <p:sp>
        <p:nvSpPr>
          <p:cNvPr id="3" name="Espace réservé du pied de page 2"/>
          <p:cNvSpPr>
            <a:spLocks noGrp="1"/>
          </p:cNvSpPr>
          <p:nvPr>
            <p:ph type="ftr" sz="quarter" idx="11"/>
          </p:nvPr>
        </p:nvSpPr>
        <p:spPr/>
        <p:txBody>
          <a:bodyPr/>
          <a:lstStyle/>
          <a:p>
            <a:r>
              <a:rPr lang="fr-FR" smtClean="0"/>
              <a:t>DJELLAL AMEUR N</a:t>
            </a:r>
            <a:endParaRPr lang="fr-F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par Projet </a:t>
            </a:r>
            <a:endParaRPr lang="fr-FR" dirty="0"/>
          </a:p>
        </p:txBody>
      </p:sp>
      <p:sp>
        <p:nvSpPr>
          <p:cNvPr id="3" name="Espace réservé du contenu 2"/>
          <p:cNvSpPr>
            <a:spLocks noGrp="1"/>
          </p:cNvSpPr>
          <p:nvPr>
            <p:ph idx="1"/>
          </p:nvPr>
        </p:nvSpPr>
        <p:spPr>
          <a:xfrm>
            <a:off x="799116" y="1828800"/>
            <a:ext cx="7229267" cy="4191000"/>
          </a:xfrm>
        </p:spPr>
        <p:txBody>
          <a:bodyPr/>
          <a:lstStyle/>
          <a:p>
            <a:pPr algn="ctr">
              <a:buNone/>
            </a:pPr>
            <a:r>
              <a:rPr lang="fr-FR" sz="2800" dirty="0" smtClean="0"/>
              <a:t>La structure par projet, une organisation temporaire hors ligne hiérarchique, regroupant des compétences multiples, dans le but de réaliser un projet  particulier. </a:t>
            </a:r>
          </a:p>
          <a:p>
            <a:pPr>
              <a:buNone/>
            </a:pPr>
            <a:endParaRPr lang="fr-FR" sz="2400" dirty="0" smtClean="0"/>
          </a:p>
          <a:p>
            <a:pPr algn="ctr">
              <a:buNone/>
            </a:pPr>
            <a:r>
              <a:rPr lang="fr-FR" sz="2800" dirty="0" smtClean="0"/>
              <a:t>C’est une forme adaptée pour faire travailler des individus, des unités en dehors de la ligne hiérarchique habituelle, pour le temps du projet. </a:t>
            </a:r>
            <a:endParaRPr lang="fr-FR" sz="2800"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27</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en réseau </a:t>
            </a:r>
            <a:endParaRPr lang="fr-FR" dirty="0"/>
          </a:p>
        </p:txBody>
      </p:sp>
      <p:sp>
        <p:nvSpPr>
          <p:cNvPr id="3" name="Espace réservé du contenu 2"/>
          <p:cNvSpPr>
            <a:spLocks noGrp="1"/>
          </p:cNvSpPr>
          <p:nvPr>
            <p:ph idx="1"/>
          </p:nvPr>
        </p:nvSpPr>
        <p:spPr>
          <a:xfrm>
            <a:off x="799116" y="1828800"/>
            <a:ext cx="7733324" cy="4480520"/>
          </a:xfrm>
        </p:spPr>
        <p:txBody>
          <a:bodyPr>
            <a:noAutofit/>
          </a:bodyPr>
          <a:lstStyle/>
          <a:p>
            <a:pPr algn="ctr">
              <a:buNone/>
            </a:pPr>
            <a:r>
              <a:rPr lang="fr-FR" sz="2400" dirty="0" smtClean="0"/>
              <a:t>Un réseau est constitué d’ éléments qui sont reliés entre eux. En management un réseau est formé par un ensemble d’organisations ( entreprises, collectivités territoriales, villes, individus…), qui, tout en gardant leurs identités propres. </a:t>
            </a:r>
          </a:p>
          <a:p>
            <a:pPr algn="ctr">
              <a:buNone/>
            </a:pPr>
            <a:endParaRPr lang="fr-FR" sz="2400" dirty="0" smtClean="0"/>
          </a:p>
          <a:p>
            <a:pPr algn="ctr">
              <a:buNone/>
            </a:pPr>
            <a:r>
              <a:rPr lang="fr-FR" sz="2400" dirty="0" smtClean="0"/>
              <a:t>On désigne par entreprise en réseau (ou encore « étendue »), toute structure virtuelle et organisée d’entreprises qui unissent leurs connaissances et/ou compétences dans le cadre d’une collaboration étroite et solidaire, dans le but de réaliser un seul et même projet.</a:t>
            </a:r>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28</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229600" cy="5040600"/>
          </a:xfrm>
        </p:spPr>
        <p:txBody>
          <a:bodyPr>
            <a:normAutofit lnSpcReduction="10000"/>
          </a:bodyPr>
          <a:lstStyle/>
          <a:p>
            <a:pPr algn="ctr">
              <a:buNone/>
            </a:pPr>
            <a:r>
              <a:rPr lang="fr-FR" sz="2400" dirty="0" smtClean="0"/>
              <a:t>Aux yeux du client, il sera question d’une seule et unique entreprise. Toutefois, d’un point de vue purement structurel, les faits sont bien différents.</a:t>
            </a:r>
          </a:p>
          <a:p>
            <a:pPr algn="ctr">
              <a:buNone/>
            </a:pPr>
            <a:endParaRPr lang="fr-FR" sz="2400" dirty="0" smtClean="0"/>
          </a:p>
          <a:p>
            <a:pPr algn="ctr">
              <a:buNone/>
            </a:pPr>
            <a:endParaRPr lang="fr-FR" sz="2400" dirty="0" smtClean="0"/>
          </a:p>
          <a:p>
            <a:pPr algn="ctr">
              <a:buNone/>
            </a:pPr>
            <a:r>
              <a:rPr lang="fr-FR" sz="2400" dirty="0" smtClean="0"/>
              <a:t>La réalité stratégique et économique du secteur professionnel impose parfois, aux entreprises, de faire un choix (parfois impossible) entre l’appropriation et l’</a:t>
            </a:r>
            <a:r>
              <a:rPr lang="fr-FR" sz="2400" dirty="0" smtClean="0">
                <a:hlinkClick r:id="rId2"/>
              </a:rPr>
              <a:t>externalisation</a:t>
            </a:r>
            <a:r>
              <a:rPr lang="fr-FR" sz="2400" dirty="0" smtClean="0"/>
              <a:t>, ou encore la </a:t>
            </a:r>
            <a:r>
              <a:rPr lang="fr-FR" sz="2400" dirty="0" smtClean="0">
                <a:hlinkClick r:id="rId3"/>
              </a:rPr>
              <a:t>délocalisation</a:t>
            </a:r>
            <a:r>
              <a:rPr lang="fr-FR" sz="2400" dirty="0" smtClean="0"/>
              <a:t> et le rapatriement de certaines activités logistiques. Tel est le cas, par exemple, de la nécessité occasionnelle de déléguer à un partenaire certaines activités que l’entreprise est dans l’impossibilité de réaliser elle-même.</a:t>
            </a:r>
          </a:p>
          <a:p>
            <a:pPr>
              <a:buNone/>
            </a:pPr>
            <a:endParaRPr lang="fr-FR" dirty="0"/>
          </a:p>
        </p:txBody>
      </p:sp>
      <p:sp>
        <p:nvSpPr>
          <p:cNvPr id="2" name="Espace réservé du numéro de diapositive 1"/>
          <p:cNvSpPr>
            <a:spLocks noGrp="1"/>
          </p:cNvSpPr>
          <p:nvPr>
            <p:ph type="sldNum" sz="quarter" idx="12"/>
          </p:nvPr>
        </p:nvSpPr>
        <p:spPr/>
        <p:txBody>
          <a:bodyPr/>
          <a:lstStyle/>
          <a:p>
            <a:fld id="{47074A8B-CD5E-8A4E-AAC2-DFE7A24DF965}" type="slidenum">
              <a:rPr lang="fr-FR" smtClean="0"/>
              <a:pPr/>
              <a:t>29</a:t>
            </a:fld>
            <a:endParaRPr lang="fr-FR"/>
          </a:p>
        </p:txBody>
      </p:sp>
      <p:sp>
        <p:nvSpPr>
          <p:cNvPr id="4" name="Espace réservé du pied de page 3"/>
          <p:cNvSpPr>
            <a:spLocks noGrp="1"/>
          </p:cNvSpPr>
          <p:nvPr>
            <p:ph type="ftr" sz="quarter" idx="11"/>
          </p:nvPr>
        </p:nvSpPr>
        <p:spPr/>
        <p:txBody>
          <a:bodyPr/>
          <a:lstStyle/>
          <a:p>
            <a:r>
              <a:rPr lang="fr-FR" smtClean="0"/>
              <a:t>DJELLAL AMEUR N</a:t>
            </a:r>
            <a:endParaRPr lang="fr-F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effectLst>
                  <a:outerShdw blurRad="38100" dist="38100" dir="2700000" algn="tl">
                    <a:srgbClr val="000000">
                      <a:alpha val="43137"/>
                    </a:srgbClr>
                  </a:outerShdw>
                </a:effectLst>
              </a:rPr>
              <a:t>Définition de l’organisation </a:t>
            </a:r>
            <a:endParaRPr lang="fr-FR" i="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043608" y="1828800"/>
            <a:ext cx="6516798" cy="4191000"/>
          </a:xfrm>
        </p:spPr>
        <p:txBody>
          <a:bodyPr/>
          <a:lstStyle/>
          <a:p>
            <a:pPr marL="45720" indent="0">
              <a:buNone/>
            </a:pPr>
            <a:endParaRPr lang="fr-FR" dirty="0" smtClean="0"/>
          </a:p>
          <a:p>
            <a:pPr marL="45720" indent="0">
              <a:buNone/>
            </a:pPr>
            <a:r>
              <a:rPr lang="fr-FR" dirty="0" smtClean="0"/>
              <a:t>Selon </a:t>
            </a:r>
            <a:r>
              <a:rPr lang="fr-FR" dirty="0" err="1" smtClean="0"/>
              <a:t>Mintzberg</a:t>
            </a:r>
            <a:r>
              <a:rPr lang="fr-FR" dirty="0" smtClean="0"/>
              <a:t>  </a:t>
            </a:r>
          </a:p>
          <a:p>
            <a:pPr marL="45720" indent="0" algn="ctr">
              <a:buNone/>
            </a:pPr>
            <a:r>
              <a:rPr lang="fr-FR" sz="3600" dirty="0" smtClean="0"/>
              <a:t>«  </a:t>
            </a:r>
            <a:r>
              <a:rPr lang="fr-FR" sz="3600" i="1" dirty="0" smtClean="0"/>
              <a:t>L’organisation est une action collective à poursuite de la réalisation d’une mission commune</a:t>
            </a:r>
            <a:r>
              <a:rPr lang="fr-FR" sz="3600" dirty="0" smtClean="0"/>
              <a:t> » </a:t>
            </a:r>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3</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extLst>
      <p:ext uri="{BB962C8B-B14F-4D97-AF65-F5344CB8AC3E}">
        <p14:creationId xmlns:p14="http://schemas.microsoft.com/office/powerpoint/2010/main" val="19932064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éseau experts_600x360.png"/>
          <p:cNvPicPr>
            <a:picLocks noGrp="1" noChangeAspect="1"/>
          </p:cNvPicPr>
          <p:nvPr>
            <p:ph idx="1"/>
          </p:nvPr>
        </p:nvPicPr>
        <p:blipFill>
          <a:blip r:embed="rId2"/>
          <a:stretch>
            <a:fillRect/>
          </a:stretch>
        </p:blipFill>
        <p:spPr>
          <a:xfrm>
            <a:off x="1199356" y="2209800"/>
            <a:ext cx="5715000" cy="3429000"/>
          </a:xfrm>
        </p:spPr>
      </p:pic>
      <p:sp>
        <p:nvSpPr>
          <p:cNvPr id="3" name="Espace réservé du numéro de diapositive 2"/>
          <p:cNvSpPr>
            <a:spLocks noGrp="1"/>
          </p:cNvSpPr>
          <p:nvPr>
            <p:ph type="sldNum" sz="quarter" idx="12"/>
          </p:nvPr>
        </p:nvSpPr>
        <p:spPr/>
        <p:txBody>
          <a:bodyPr/>
          <a:lstStyle/>
          <a:p>
            <a:fld id="{47074A8B-CD5E-8A4E-AAC2-DFE7A24DF965}" type="slidenum">
              <a:rPr lang="fr-FR" smtClean="0"/>
              <a:pPr/>
              <a:t>30</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Forme réseau </a:t>
            </a:r>
            <a:endParaRPr lang="fr-FR" dirty="0"/>
          </a:p>
        </p:txBody>
      </p:sp>
      <p:pic>
        <p:nvPicPr>
          <p:cNvPr id="4" name="Espace réservé du contenu 3" descr="entreprise-en-reseau@w_720.jpg"/>
          <p:cNvPicPr>
            <a:picLocks noGrp="1" noChangeAspect="1"/>
          </p:cNvPicPr>
          <p:nvPr>
            <p:ph idx="1"/>
          </p:nvPr>
        </p:nvPicPr>
        <p:blipFill>
          <a:blip r:embed="rId2"/>
          <a:stretch>
            <a:fillRect/>
          </a:stretch>
        </p:blipFill>
        <p:spPr>
          <a:xfrm>
            <a:off x="798513" y="2118635"/>
            <a:ext cx="6516687" cy="3611330"/>
          </a:xfrm>
        </p:spPr>
      </p:pic>
      <p:sp>
        <p:nvSpPr>
          <p:cNvPr id="3" name="Espace réservé du numéro de diapositive 2"/>
          <p:cNvSpPr>
            <a:spLocks noGrp="1"/>
          </p:cNvSpPr>
          <p:nvPr>
            <p:ph type="sldNum" sz="quarter" idx="12"/>
          </p:nvPr>
        </p:nvSpPr>
        <p:spPr/>
        <p:txBody>
          <a:bodyPr/>
          <a:lstStyle/>
          <a:p>
            <a:fld id="{47074A8B-CD5E-8A4E-AAC2-DFE7A24DF965}" type="slidenum">
              <a:rPr lang="fr-FR" smtClean="0"/>
              <a:pPr/>
              <a:t>31</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9116" y="533400"/>
            <a:ext cx="6941235" cy="1066800"/>
          </a:xfrm>
        </p:spPr>
        <p:txBody>
          <a:bodyPr/>
          <a:lstStyle/>
          <a:p>
            <a:r>
              <a:rPr lang="fr-FR" dirty="0" smtClean="0">
                <a:effectLst>
                  <a:outerShdw blurRad="38100" dist="38100" dir="2700000" algn="tl">
                    <a:srgbClr val="000000">
                      <a:alpha val="43137"/>
                    </a:srgbClr>
                  </a:outerShdw>
                </a:effectLst>
              </a:rPr>
              <a:t>Définition de la culture organisationnelle </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08264" y="2227406"/>
            <a:ext cx="7229267" cy="3927862"/>
          </a:xfrm>
        </p:spPr>
        <p:txBody>
          <a:bodyPr>
            <a:normAutofit/>
          </a:bodyPr>
          <a:lstStyle/>
          <a:p>
            <a:pPr marL="45720" indent="0" algn="just">
              <a:buNone/>
            </a:pPr>
            <a:r>
              <a:rPr lang="fr-FR" sz="3200" i="1" dirty="0" smtClean="0"/>
              <a:t>La culture est la manière structurée de penser, de sentir et de réagir d’un groupe humain, surtout acquise et transmise par des symboles, et qui représente son identité spécifique; elle inclut les objets concrets produits par le groupe. </a:t>
            </a:r>
            <a:endParaRPr lang="fr-FR" sz="3200" i="1"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4</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extLst>
      <p:ext uri="{BB962C8B-B14F-4D97-AF65-F5344CB8AC3E}">
        <p14:creationId xmlns:p14="http://schemas.microsoft.com/office/powerpoint/2010/main" val="12074117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i="1" dirty="0" smtClean="0">
                <a:effectLst>
                  <a:outerShdw blurRad="38100" dist="38100" dir="2700000" algn="tl">
                    <a:srgbClr val="000000">
                      <a:alpha val="43137"/>
                    </a:srgbClr>
                  </a:outerShdw>
                </a:effectLst>
              </a:rPr>
              <a:t>Les éléments de base de la structure organisationnelle </a:t>
            </a:r>
            <a:endParaRPr lang="fr-FR" i="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799117" y="2060848"/>
            <a:ext cx="7229267" cy="3760440"/>
          </a:xfrm>
        </p:spPr>
        <p:txBody>
          <a:bodyPr>
            <a:normAutofit/>
          </a:bodyPr>
          <a:lstStyle/>
          <a:p>
            <a:pPr marL="45720" indent="0" algn="just">
              <a:buNone/>
            </a:pPr>
            <a:r>
              <a:rPr lang="fr-FR" sz="3600" i="1" dirty="0" smtClean="0"/>
              <a:t>La structure d’une organisation est la somme totale des moyens employés pour diviser le travail entre taches distinctes et pour ensuite assurer la coordination nécessaires entre ces taches </a:t>
            </a:r>
            <a:endParaRPr lang="fr-FR" sz="3600" i="1"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5</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extLst>
      <p:ext uri="{BB962C8B-B14F-4D97-AF65-F5344CB8AC3E}">
        <p14:creationId xmlns:p14="http://schemas.microsoft.com/office/powerpoint/2010/main" val="2746711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effectLst>
                  <a:outerShdw blurRad="38100" dist="38100" dir="2700000" algn="tl">
                    <a:srgbClr val="000000">
                      <a:alpha val="43137"/>
                    </a:srgbClr>
                  </a:outerShdw>
                </a:effectLst>
              </a:rPr>
              <a:t>Les éléments de base de la structure organisationnelle </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507072498"/>
              </p:ext>
            </p:extLst>
          </p:nvPr>
        </p:nvGraphicFramePr>
        <p:xfrm>
          <a:off x="798513" y="1828800"/>
          <a:ext cx="6516687"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fld id="{47074A8B-CD5E-8A4E-AAC2-DFE7A24DF965}" type="slidenum">
              <a:rPr lang="fr-FR" smtClean="0"/>
              <a:pPr/>
              <a:t>6</a:t>
            </a:fld>
            <a:endParaRPr lang="fr-FR"/>
          </a:p>
        </p:txBody>
      </p:sp>
      <p:sp>
        <p:nvSpPr>
          <p:cNvPr id="3" name="Espace réservé du pied de page 2"/>
          <p:cNvSpPr>
            <a:spLocks noGrp="1"/>
          </p:cNvSpPr>
          <p:nvPr>
            <p:ph type="ftr" sz="quarter" idx="11"/>
          </p:nvPr>
        </p:nvSpPr>
        <p:spPr/>
        <p:txBody>
          <a:bodyPr/>
          <a:lstStyle/>
          <a:p>
            <a:r>
              <a:rPr lang="fr-FR" smtClean="0"/>
              <a:t>DJELLAL AMEUR N</a:t>
            </a:r>
            <a:endParaRPr lang="fr-FR"/>
          </a:p>
        </p:txBody>
      </p:sp>
    </p:spTree>
    <p:extLst>
      <p:ext uri="{BB962C8B-B14F-4D97-AF65-F5344CB8AC3E}">
        <p14:creationId xmlns:p14="http://schemas.microsoft.com/office/powerpoint/2010/main" val="3894234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B1C1F7DD-3C53-48F8-8F3A-9BD840C24D63}"/>
                                            </p:graphicEl>
                                          </p:spTgt>
                                        </p:tgtEl>
                                        <p:attrNameLst>
                                          <p:attrName>style.visibility</p:attrName>
                                        </p:attrNameLst>
                                      </p:cBhvr>
                                      <p:to>
                                        <p:strVal val="visible"/>
                                      </p:to>
                                    </p:set>
                                    <p:animEffect transition="in" filter="fade">
                                      <p:cBhvr>
                                        <p:cTn id="7" dur="1000"/>
                                        <p:tgtEl>
                                          <p:spTgt spid="5">
                                            <p:graphicEl>
                                              <a:dgm id="{B1C1F7DD-3C53-48F8-8F3A-9BD840C24D63}"/>
                                            </p:graphicEl>
                                          </p:spTgt>
                                        </p:tgtEl>
                                      </p:cBhvr>
                                    </p:animEffect>
                                    <p:anim calcmode="lin" valueType="num">
                                      <p:cBhvr>
                                        <p:cTn id="8" dur="1000" fill="hold"/>
                                        <p:tgtEl>
                                          <p:spTgt spid="5">
                                            <p:graphicEl>
                                              <a:dgm id="{B1C1F7DD-3C53-48F8-8F3A-9BD840C24D63}"/>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B1C1F7DD-3C53-48F8-8F3A-9BD840C24D63}"/>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7BFEFF6A-9B34-45CD-BEC2-7E222F4B6245}"/>
                                            </p:graphicEl>
                                          </p:spTgt>
                                        </p:tgtEl>
                                        <p:attrNameLst>
                                          <p:attrName>style.visibility</p:attrName>
                                        </p:attrNameLst>
                                      </p:cBhvr>
                                      <p:to>
                                        <p:strVal val="visible"/>
                                      </p:to>
                                    </p:set>
                                    <p:animEffect transition="in" filter="fade">
                                      <p:cBhvr>
                                        <p:cTn id="12" dur="1000"/>
                                        <p:tgtEl>
                                          <p:spTgt spid="5">
                                            <p:graphicEl>
                                              <a:dgm id="{7BFEFF6A-9B34-45CD-BEC2-7E222F4B6245}"/>
                                            </p:graphicEl>
                                          </p:spTgt>
                                        </p:tgtEl>
                                      </p:cBhvr>
                                    </p:animEffect>
                                    <p:anim calcmode="lin" valueType="num">
                                      <p:cBhvr>
                                        <p:cTn id="13" dur="1000" fill="hold"/>
                                        <p:tgtEl>
                                          <p:spTgt spid="5">
                                            <p:graphicEl>
                                              <a:dgm id="{7BFEFF6A-9B34-45CD-BEC2-7E222F4B6245}"/>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7BFEFF6A-9B34-45CD-BEC2-7E222F4B6245}"/>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778BBB3B-34AF-4EB9-8196-FDF8AEE2AFBF}"/>
                                            </p:graphicEl>
                                          </p:spTgt>
                                        </p:tgtEl>
                                        <p:attrNameLst>
                                          <p:attrName>style.visibility</p:attrName>
                                        </p:attrNameLst>
                                      </p:cBhvr>
                                      <p:to>
                                        <p:strVal val="visible"/>
                                      </p:to>
                                    </p:set>
                                    <p:animEffect transition="in" filter="fade">
                                      <p:cBhvr>
                                        <p:cTn id="19" dur="1000"/>
                                        <p:tgtEl>
                                          <p:spTgt spid="5">
                                            <p:graphicEl>
                                              <a:dgm id="{778BBB3B-34AF-4EB9-8196-FDF8AEE2AFBF}"/>
                                            </p:graphicEl>
                                          </p:spTgt>
                                        </p:tgtEl>
                                      </p:cBhvr>
                                    </p:animEffect>
                                    <p:anim calcmode="lin" valueType="num">
                                      <p:cBhvr>
                                        <p:cTn id="20" dur="1000" fill="hold"/>
                                        <p:tgtEl>
                                          <p:spTgt spid="5">
                                            <p:graphicEl>
                                              <a:dgm id="{778BBB3B-34AF-4EB9-8196-FDF8AEE2AFBF}"/>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778BBB3B-34AF-4EB9-8196-FDF8AEE2AFBF}"/>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8D86DC8D-EEFE-46A4-BE4C-D2C3365D849A}"/>
                                            </p:graphicEl>
                                          </p:spTgt>
                                        </p:tgtEl>
                                        <p:attrNameLst>
                                          <p:attrName>style.visibility</p:attrName>
                                        </p:attrNameLst>
                                      </p:cBhvr>
                                      <p:to>
                                        <p:strVal val="visible"/>
                                      </p:to>
                                    </p:set>
                                    <p:animEffect transition="in" filter="fade">
                                      <p:cBhvr>
                                        <p:cTn id="24" dur="1000"/>
                                        <p:tgtEl>
                                          <p:spTgt spid="5">
                                            <p:graphicEl>
                                              <a:dgm id="{8D86DC8D-EEFE-46A4-BE4C-D2C3365D849A}"/>
                                            </p:graphicEl>
                                          </p:spTgt>
                                        </p:tgtEl>
                                      </p:cBhvr>
                                    </p:animEffect>
                                    <p:anim calcmode="lin" valueType="num">
                                      <p:cBhvr>
                                        <p:cTn id="25" dur="1000" fill="hold"/>
                                        <p:tgtEl>
                                          <p:spTgt spid="5">
                                            <p:graphicEl>
                                              <a:dgm id="{8D86DC8D-EEFE-46A4-BE4C-D2C3365D849A}"/>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8D86DC8D-EEFE-46A4-BE4C-D2C3365D849A}"/>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EB18B234-059D-4E21-AE1E-34F7E6EB864A}"/>
                                            </p:graphicEl>
                                          </p:spTgt>
                                        </p:tgtEl>
                                        <p:attrNameLst>
                                          <p:attrName>style.visibility</p:attrName>
                                        </p:attrNameLst>
                                      </p:cBhvr>
                                      <p:to>
                                        <p:strVal val="visible"/>
                                      </p:to>
                                    </p:set>
                                    <p:animEffect transition="in" filter="fade">
                                      <p:cBhvr>
                                        <p:cTn id="31" dur="1000"/>
                                        <p:tgtEl>
                                          <p:spTgt spid="5">
                                            <p:graphicEl>
                                              <a:dgm id="{EB18B234-059D-4E21-AE1E-34F7E6EB864A}"/>
                                            </p:graphicEl>
                                          </p:spTgt>
                                        </p:tgtEl>
                                      </p:cBhvr>
                                    </p:animEffect>
                                    <p:anim calcmode="lin" valueType="num">
                                      <p:cBhvr>
                                        <p:cTn id="32" dur="1000" fill="hold"/>
                                        <p:tgtEl>
                                          <p:spTgt spid="5">
                                            <p:graphicEl>
                                              <a:dgm id="{EB18B234-059D-4E21-AE1E-34F7E6EB864A}"/>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EB18B234-059D-4E21-AE1E-34F7E6EB864A}"/>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BB8C99C4-0A86-423C-A563-15DB924B90BB}"/>
                                            </p:graphicEl>
                                          </p:spTgt>
                                        </p:tgtEl>
                                        <p:attrNameLst>
                                          <p:attrName>style.visibility</p:attrName>
                                        </p:attrNameLst>
                                      </p:cBhvr>
                                      <p:to>
                                        <p:strVal val="visible"/>
                                      </p:to>
                                    </p:set>
                                    <p:animEffect transition="in" filter="fade">
                                      <p:cBhvr>
                                        <p:cTn id="36" dur="1000"/>
                                        <p:tgtEl>
                                          <p:spTgt spid="5">
                                            <p:graphicEl>
                                              <a:dgm id="{BB8C99C4-0A86-423C-A563-15DB924B90BB}"/>
                                            </p:graphicEl>
                                          </p:spTgt>
                                        </p:tgtEl>
                                      </p:cBhvr>
                                    </p:animEffect>
                                    <p:anim calcmode="lin" valueType="num">
                                      <p:cBhvr>
                                        <p:cTn id="37" dur="1000" fill="hold"/>
                                        <p:tgtEl>
                                          <p:spTgt spid="5">
                                            <p:graphicEl>
                                              <a:dgm id="{BB8C99C4-0A86-423C-A563-15DB924B90BB}"/>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BB8C99C4-0A86-423C-A563-15DB924B90BB}"/>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graphicEl>
                                              <a:dgm id="{17E55CC3-4F7E-4965-95FE-9C51FFA67238}"/>
                                            </p:graphicEl>
                                          </p:spTgt>
                                        </p:tgtEl>
                                        <p:attrNameLst>
                                          <p:attrName>style.visibility</p:attrName>
                                        </p:attrNameLst>
                                      </p:cBhvr>
                                      <p:to>
                                        <p:strVal val="visible"/>
                                      </p:to>
                                    </p:set>
                                    <p:animEffect transition="in" filter="fade">
                                      <p:cBhvr>
                                        <p:cTn id="43" dur="1000"/>
                                        <p:tgtEl>
                                          <p:spTgt spid="5">
                                            <p:graphicEl>
                                              <a:dgm id="{17E55CC3-4F7E-4965-95FE-9C51FFA67238}"/>
                                            </p:graphicEl>
                                          </p:spTgt>
                                        </p:tgtEl>
                                      </p:cBhvr>
                                    </p:animEffect>
                                    <p:anim calcmode="lin" valueType="num">
                                      <p:cBhvr>
                                        <p:cTn id="44" dur="1000" fill="hold"/>
                                        <p:tgtEl>
                                          <p:spTgt spid="5">
                                            <p:graphicEl>
                                              <a:dgm id="{17E55CC3-4F7E-4965-95FE-9C51FFA67238}"/>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17E55CC3-4F7E-4965-95FE-9C51FFA67238}"/>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graphicEl>
                                              <a:dgm id="{7AC98A47-395D-4127-B6B0-820130A60803}"/>
                                            </p:graphicEl>
                                          </p:spTgt>
                                        </p:tgtEl>
                                        <p:attrNameLst>
                                          <p:attrName>style.visibility</p:attrName>
                                        </p:attrNameLst>
                                      </p:cBhvr>
                                      <p:to>
                                        <p:strVal val="visible"/>
                                      </p:to>
                                    </p:set>
                                    <p:animEffect transition="in" filter="fade">
                                      <p:cBhvr>
                                        <p:cTn id="48" dur="1000"/>
                                        <p:tgtEl>
                                          <p:spTgt spid="5">
                                            <p:graphicEl>
                                              <a:dgm id="{7AC98A47-395D-4127-B6B0-820130A60803}"/>
                                            </p:graphicEl>
                                          </p:spTgt>
                                        </p:tgtEl>
                                      </p:cBhvr>
                                    </p:animEffect>
                                    <p:anim calcmode="lin" valueType="num">
                                      <p:cBhvr>
                                        <p:cTn id="49" dur="1000" fill="hold"/>
                                        <p:tgtEl>
                                          <p:spTgt spid="5">
                                            <p:graphicEl>
                                              <a:dgm id="{7AC98A47-395D-4127-B6B0-820130A60803}"/>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7AC98A47-395D-4127-B6B0-820130A6080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4259" y="260648"/>
            <a:ext cx="6516798" cy="1066800"/>
          </a:xfrm>
        </p:spPr>
        <p:txBody>
          <a:bodyPr/>
          <a:lstStyle/>
          <a:p>
            <a:r>
              <a:rPr lang="fr-FR" i="1" dirty="0" smtClean="0">
                <a:effectLst>
                  <a:outerShdw blurRad="38100" dist="38100" dir="2700000" algn="tl">
                    <a:srgbClr val="000000">
                      <a:alpha val="43137"/>
                    </a:srgbClr>
                  </a:outerShdw>
                </a:effectLst>
              </a:rPr>
              <a:t>La spécialisation du travail </a:t>
            </a:r>
            <a:endParaRPr lang="fr-FR" dirty="0"/>
          </a:p>
        </p:txBody>
      </p:sp>
      <p:sp>
        <p:nvSpPr>
          <p:cNvPr id="3" name="Espace réservé du contenu 2"/>
          <p:cNvSpPr>
            <a:spLocks noGrp="1"/>
          </p:cNvSpPr>
          <p:nvPr>
            <p:ph idx="1"/>
          </p:nvPr>
        </p:nvSpPr>
        <p:spPr>
          <a:xfrm>
            <a:off x="799116" y="1556792"/>
            <a:ext cx="7517299" cy="736104"/>
          </a:xfrm>
        </p:spPr>
        <p:txBody>
          <a:bodyPr/>
          <a:lstStyle/>
          <a:p>
            <a:pPr marL="45720" indent="0">
              <a:buNone/>
            </a:pPr>
            <a:r>
              <a:rPr lang="fr-FR" i="1" dirty="0" smtClean="0"/>
              <a:t>Permet de définir le nombre de taches nécessaires à la réalisation d’une activité </a:t>
            </a:r>
            <a:endParaRPr lang="fr-FR" i="1"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7</a:t>
            </a:fld>
            <a:endParaRPr lang="fr-FR"/>
          </a:p>
        </p:txBody>
      </p:sp>
      <p:graphicFrame>
        <p:nvGraphicFramePr>
          <p:cNvPr id="7" name="Diagramme 6"/>
          <p:cNvGraphicFramePr/>
          <p:nvPr>
            <p:extLst>
              <p:ext uri="{D42A27DB-BD31-4B8C-83A1-F6EECF244321}">
                <p14:modId xmlns:p14="http://schemas.microsoft.com/office/powerpoint/2010/main" val="1495545007"/>
              </p:ext>
            </p:extLst>
          </p:nvPr>
        </p:nvGraphicFramePr>
        <p:xfrm>
          <a:off x="539552" y="2564904"/>
          <a:ext cx="7920880" cy="379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pied de page 4"/>
          <p:cNvSpPr>
            <a:spLocks noGrp="1"/>
          </p:cNvSpPr>
          <p:nvPr>
            <p:ph type="ftr" sz="quarter" idx="11"/>
          </p:nvPr>
        </p:nvSpPr>
        <p:spPr/>
        <p:txBody>
          <a:bodyPr/>
          <a:lstStyle/>
          <a:p>
            <a:r>
              <a:rPr lang="fr-FR" smtClean="0"/>
              <a:t>DJELLAL AMEUR N</a:t>
            </a:r>
            <a:endParaRPr lang="fr-FR"/>
          </a:p>
        </p:txBody>
      </p:sp>
    </p:spTree>
    <p:extLst>
      <p:ext uri="{BB962C8B-B14F-4D97-AF65-F5344CB8AC3E}">
        <p14:creationId xmlns:p14="http://schemas.microsoft.com/office/powerpoint/2010/main" val="371987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BBF333AE-52C4-4AFA-91AF-CE849581123B}"/>
                                            </p:graphicEl>
                                          </p:spTgt>
                                        </p:tgtEl>
                                        <p:attrNameLst>
                                          <p:attrName>style.visibility</p:attrName>
                                        </p:attrNameLst>
                                      </p:cBhvr>
                                      <p:to>
                                        <p:strVal val="visible"/>
                                      </p:to>
                                    </p:set>
                                    <p:animEffect transition="in" filter="fade">
                                      <p:cBhvr>
                                        <p:cTn id="14" dur="1000"/>
                                        <p:tgtEl>
                                          <p:spTgt spid="7">
                                            <p:graphicEl>
                                              <a:dgm id="{BBF333AE-52C4-4AFA-91AF-CE849581123B}"/>
                                            </p:graphicEl>
                                          </p:spTgt>
                                        </p:tgtEl>
                                      </p:cBhvr>
                                    </p:animEffect>
                                    <p:anim calcmode="lin" valueType="num">
                                      <p:cBhvr>
                                        <p:cTn id="15" dur="1000" fill="hold"/>
                                        <p:tgtEl>
                                          <p:spTgt spid="7">
                                            <p:graphicEl>
                                              <a:dgm id="{BBF333AE-52C4-4AFA-91AF-CE849581123B}"/>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BBF333AE-52C4-4AFA-91AF-CE849581123B}"/>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A9A58B1D-2FB4-40ED-9FF8-743FC2945657}"/>
                                            </p:graphicEl>
                                          </p:spTgt>
                                        </p:tgtEl>
                                        <p:attrNameLst>
                                          <p:attrName>style.visibility</p:attrName>
                                        </p:attrNameLst>
                                      </p:cBhvr>
                                      <p:to>
                                        <p:strVal val="visible"/>
                                      </p:to>
                                    </p:set>
                                    <p:animEffect transition="in" filter="fade">
                                      <p:cBhvr>
                                        <p:cTn id="21" dur="1000"/>
                                        <p:tgtEl>
                                          <p:spTgt spid="7">
                                            <p:graphicEl>
                                              <a:dgm id="{A9A58B1D-2FB4-40ED-9FF8-743FC2945657}"/>
                                            </p:graphicEl>
                                          </p:spTgt>
                                        </p:tgtEl>
                                      </p:cBhvr>
                                    </p:animEffect>
                                    <p:anim calcmode="lin" valueType="num">
                                      <p:cBhvr>
                                        <p:cTn id="22" dur="1000" fill="hold"/>
                                        <p:tgtEl>
                                          <p:spTgt spid="7">
                                            <p:graphicEl>
                                              <a:dgm id="{A9A58B1D-2FB4-40ED-9FF8-743FC2945657}"/>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A9A58B1D-2FB4-40ED-9FF8-743FC294565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57148CCC-2D88-437D-8CE8-27CF5F8C9DD9}"/>
                                            </p:graphicEl>
                                          </p:spTgt>
                                        </p:tgtEl>
                                        <p:attrNameLst>
                                          <p:attrName>style.visibility</p:attrName>
                                        </p:attrNameLst>
                                      </p:cBhvr>
                                      <p:to>
                                        <p:strVal val="visible"/>
                                      </p:to>
                                    </p:set>
                                    <p:animEffect transition="in" filter="fade">
                                      <p:cBhvr>
                                        <p:cTn id="28" dur="1000"/>
                                        <p:tgtEl>
                                          <p:spTgt spid="7">
                                            <p:graphicEl>
                                              <a:dgm id="{57148CCC-2D88-437D-8CE8-27CF5F8C9DD9}"/>
                                            </p:graphicEl>
                                          </p:spTgt>
                                        </p:tgtEl>
                                      </p:cBhvr>
                                    </p:animEffect>
                                    <p:anim calcmode="lin" valueType="num">
                                      <p:cBhvr>
                                        <p:cTn id="29" dur="1000" fill="hold"/>
                                        <p:tgtEl>
                                          <p:spTgt spid="7">
                                            <p:graphicEl>
                                              <a:dgm id="{57148CCC-2D88-437D-8CE8-27CF5F8C9DD9}"/>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57148CCC-2D88-437D-8CE8-27CF5F8C9DD9}"/>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graphicEl>
                                              <a:dgm id="{241BE173-D5BA-4435-872D-842ED6A83496}"/>
                                            </p:graphicEl>
                                          </p:spTgt>
                                        </p:tgtEl>
                                        <p:attrNameLst>
                                          <p:attrName>style.visibility</p:attrName>
                                        </p:attrNameLst>
                                      </p:cBhvr>
                                      <p:to>
                                        <p:strVal val="visible"/>
                                      </p:to>
                                    </p:set>
                                    <p:animEffect transition="in" filter="fade">
                                      <p:cBhvr>
                                        <p:cTn id="35" dur="1000"/>
                                        <p:tgtEl>
                                          <p:spTgt spid="7">
                                            <p:graphicEl>
                                              <a:dgm id="{241BE173-D5BA-4435-872D-842ED6A83496}"/>
                                            </p:graphicEl>
                                          </p:spTgt>
                                        </p:tgtEl>
                                      </p:cBhvr>
                                    </p:animEffect>
                                    <p:anim calcmode="lin" valueType="num">
                                      <p:cBhvr>
                                        <p:cTn id="36" dur="1000" fill="hold"/>
                                        <p:tgtEl>
                                          <p:spTgt spid="7">
                                            <p:graphicEl>
                                              <a:dgm id="{241BE173-D5BA-4435-872D-842ED6A83496}"/>
                                            </p:graphicEl>
                                          </p:spTgt>
                                        </p:tgtEl>
                                        <p:attrNameLst>
                                          <p:attrName>ppt_x</p:attrName>
                                        </p:attrNameLst>
                                      </p:cBhvr>
                                      <p:tavLst>
                                        <p:tav tm="0">
                                          <p:val>
                                            <p:strVal val="#ppt_x"/>
                                          </p:val>
                                        </p:tav>
                                        <p:tav tm="100000">
                                          <p:val>
                                            <p:strVal val="#ppt_x"/>
                                          </p:val>
                                        </p:tav>
                                      </p:tavLst>
                                    </p:anim>
                                    <p:anim calcmode="lin" valueType="num">
                                      <p:cBhvr>
                                        <p:cTn id="37" dur="1000" fill="hold"/>
                                        <p:tgtEl>
                                          <p:spTgt spid="7">
                                            <p:graphicEl>
                                              <a:dgm id="{241BE173-D5BA-4435-872D-842ED6A8349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coordination </a:t>
            </a:r>
            <a:endParaRPr lang="fr-FR" dirty="0"/>
          </a:p>
        </p:txBody>
      </p:sp>
      <p:sp>
        <p:nvSpPr>
          <p:cNvPr id="3" name="Espace réservé du contenu 2"/>
          <p:cNvSpPr>
            <a:spLocks noGrp="1"/>
          </p:cNvSpPr>
          <p:nvPr>
            <p:ph idx="1"/>
          </p:nvPr>
        </p:nvSpPr>
        <p:spPr>
          <a:xfrm>
            <a:off x="763681" y="2276872"/>
            <a:ext cx="7661315" cy="3760440"/>
          </a:xfrm>
        </p:spPr>
        <p:txBody>
          <a:bodyPr>
            <a:noAutofit/>
          </a:bodyPr>
          <a:lstStyle/>
          <a:p>
            <a:pPr marL="45720" indent="0" algn="just">
              <a:buNone/>
            </a:pPr>
            <a:r>
              <a:rPr lang="fr-FR" sz="3200" dirty="0" smtClean="0"/>
              <a:t>Elle est le mode de collaboration institué entre les services et départements de l’entreprise. Elle assure la cohérence entre les différentes actions de l’entreprise et permet donc une unité d’action </a:t>
            </a:r>
            <a:endParaRPr lang="fr-FR" sz="3200"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8</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extLst>
      <p:ext uri="{BB962C8B-B14F-4D97-AF65-F5344CB8AC3E}">
        <p14:creationId xmlns:p14="http://schemas.microsoft.com/office/powerpoint/2010/main" val="94271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décentralisation </a:t>
            </a:r>
            <a:endParaRPr lang="fr-FR" dirty="0"/>
          </a:p>
        </p:txBody>
      </p:sp>
      <p:sp>
        <p:nvSpPr>
          <p:cNvPr id="3" name="Espace réservé du contenu 2"/>
          <p:cNvSpPr>
            <a:spLocks noGrp="1"/>
          </p:cNvSpPr>
          <p:nvPr>
            <p:ph idx="1"/>
          </p:nvPr>
        </p:nvSpPr>
        <p:spPr>
          <a:xfrm>
            <a:off x="799116" y="1828800"/>
            <a:ext cx="7229267" cy="3760440"/>
          </a:xfrm>
        </p:spPr>
        <p:txBody>
          <a:bodyPr>
            <a:normAutofit/>
          </a:bodyPr>
          <a:lstStyle/>
          <a:p>
            <a:pPr marL="45720" indent="0" algn="just">
              <a:buNone/>
            </a:pPr>
            <a:r>
              <a:rPr lang="fr-FR" sz="3000" dirty="0" smtClean="0"/>
              <a:t>Alors que la centralisation consiste à concentrer le pouvoir de décision au sommet de la hiérarchie, la décentralisation, par contre, détermine dans quelle mesure le pouvoir décisionnel est réparti et diffusé dans les niveaux inférieurs de l’organisation</a:t>
            </a: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47074A8B-CD5E-8A4E-AAC2-DFE7A24DF965}" type="slidenum">
              <a:rPr lang="fr-FR" smtClean="0"/>
              <a:pPr/>
              <a:t>9</a:t>
            </a:fld>
            <a:endParaRPr lang="fr-FR"/>
          </a:p>
        </p:txBody>
      </p:sp>
      <p:sp>
        <p:nvSpPr>
          <p:cNvPr id="5" name="Espace réservé du pied de page 4"/>
          <p:cNvSpPr>
            <a:spLocks noGrp="1"/>
          </p:cNvSpPr>
          <p:nvPr>
            <p:ph type="ftr" sz="quarter" idx="11"/>
          </p:nvPr>
        </p:nvSpPr>
        <p:spPr/>
        <p:txBody>
          <a:bodyPr/>
          <a:lstStyle/>
          <a:p>
            <a:r>
              <a:rPr lang="fr-FR" smtClean="0"/>
              <a:t>DJELLAL AMEUR N</a:t>
            </a:r>
            <a:endParaRPr lang="fr-FR"/>
          </a:p>
        </p:txBody>
      </p:sp>
    </p:spTree>
    <p:extLst>
      <p:ext uri="{BB962C8B-B14F-4D97-AF65-F5344CB8AC3E}">
        <p14:creationId xmlns:p14="http://schemas.microsoft.com/office/powerpoint/2010/main" val="193782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f02895266">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15870396_TF02895266.potx" id="{47023EB1-84D6-4F8D-A3A4-0DB2D5BFEFCD}" vid="{A3AA592D-003A-45B9-875A-068D4A2C5DA8}"/>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5</Template>
  <TotalTime>557</TotalTime>
  <Words>1384</Words>
  <Application>Microsoft Office PowerPoint</Application>
  <PresentationFormat>Affichage à l'écran (4:3)</PresentationFormat>
  <Paragraphs>159</Paragraphs>
  <Slides>31</Slides>
  <Notes>7</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tf02895266</vt:lpstr>
      <vt:lpstr>  STRUCTURE ET FONCTIONNEMENT DES ORGANISATIONS </vt:lpstr>
      <vt:lpstr>Introduction </vt:lpstr>
      <vt:lpstr>Définition de l’organisation </vt:lpstr>
      <vt:lpstr>Définition de la culture organisationnelle </vt:lpstr>
      <vt:lpstr>Les éléments de base de la structure organisationnelle </vt:lpstr>
      <vt:lpstr>Les éléments de base de la structure organisationnelle </vt:lpstr>
      <vt:lpstr>La spécialisation du travail </vt:lpstr>
      <vt:lpstr>La coordination </vt:lpstr>
      <vt:lpstr>La décentralisation </vt:lpstr>
      <vt:lpstr>La formalisation </vt:lpstr>
      <vt:lpstr>Les composantes de l’organisation  selon Mintzberg</vt:lpstr>
      <vt:lpstr>Les composantes de l’organisation  selon Mintzberg</vt:lpstr>
      <vt:lpstr>Les composantes de l’organisation  selon Mintzberg</vt:lpstr>
      <vt:lpstr>Les structures traditionnelles </vt:lpstr>
      <vt:lpstr>Structure Hiérarchique </vt:lpstr>
      <vt:lpstr>Avantages &amp; Inconvénients </vt:lpstr>
      <vt:lpstr>La structure fonctionnelle </vt:lpstr>
      <vt:lpstr>Présentation PowerPoint</vt:lpstr>
      <vt:lpstr>Avantages &amp; Inconvénients </vt:lpstr>
      <vt:lpstr>Structure divisionnelle </vt:lpstr>
      <vt:lpstr>Présentation PowerPoint</vt:lpstr>
      <vt:lpstr>Avantages&amp; Inconvénients </vt:lpstr>
      <vt:lpstr>Les nouvelles formes de structures </vt:lpstr>
      <vt:lpstr>Structure matricielle</vt:lpstr>
      <vt:lpstr>Présentation PowerPoint</vt:lpstr>
      <vt:lpstr>Présentation PowerPoint</vt:lpstr>
      <vt:lpstr>Structure par Projet </vt:lpstr>
      <vt:lpstr>Structure en réseau </vt:lpstr>
      <vt:lpstr>Présentation PowerPoint</vt:lpstr>
      <vt:lpstr>Présentation PowerPoint</vt:lpstr>
      <vt:lpstr>Forme réseau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L’ENTREPISE</dc:title>
  <dc:creator>djellal ameur</dc:creator>
  <cp:lastModifiedBy>djellal ameur</cp:lastModifiedBy>
  <cp:revision>103</cp:revision>
  <dcterms:created xsi:type="dcterms:W3CDTF">2017-04-26T19:21:46Z</dcterms:created>
  <dcterms:modified xsi:type="dcterms:W3CDTF">2020-06-02T11:13:11Z</dcterms:modified>
</cp:coreProperties>
</file>