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96" r:id="rId1"/>
  </p:sldMasterIdLst>
  <p:notesMasterIdLst>
    <p:notesMasterId r:id="rId21"/>
  </p:notesMasterIdLst>
  <p:sldIdLst>
    <p:sldId id="256" r:id="rId2"/>
    <p:sldId id="279" r:id="rId3"/>
    <p:sldId id="259" r:id="rId4"/>
    <p:sldId id="258" r:id="rId5"/>
    <p:sldId id="260" r:id="rId6"/>
    <p:sldId id="261" r:id="rId7"/>
    <p:sldId id="263" r:id="rId8"/>
    <p:sldId id="264" r:id="rId9"/>
    <p:sldId id="267" r:id="rId10"/>
    <p:sldId id="266" r:id="rId11"/>
    <p:sldId id="268" r:id="rId12"/>
    <p:sldId id="272" r:id="rId13"/>
    <p:sldId id="269" r:id="rId14"/>
    <p:sldId id="265" r:id="rId15"/>
    <p:sldId id="273" r:id="rId16"/>
    <p:sldId id="274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C9C2F-CC4B-463A-9F89-A1A9E587519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5192C-9510-4BA4-B71C-733E0E568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65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5E55997-FB66-44A9-99E0-5041651640A3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05A492-58A9-4D8E-B28F-AF5EB611AB5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88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954B-4802-409F-ADFA-8FBDD3D49D14}" type="datetime1">
              <a:rPr lang="fr-FR" smtClean="0"/>
              <a:t>11/12/2020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A492-58A9-4D8E-B28F-AF5EB611A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49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2509-2BFE-45A3-BE3C-770C569DEE3D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A492-58A9-4D8E-B28F-AF5EB611AB5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793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5D9D-3530-41B4-83AC-B2868A411B30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A492-58A9-4D8E-B28F-AF5EB611AB5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544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5C5E-4571-4597-BA97-980599A82EAF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A492-58A9-4D8E-B28F-AF5EB611A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299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782D-895B-491E-AE27-3FD78075C7E1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A492-58A9-4D8E-B28F-AF5EB611AB5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296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31EB-CAAA-48F9-AC5E-28AAC6B9568F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A492-58A9-4D8E-B28F-AF5EB611AB5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652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8866-460F-49FA-9CD7-DE4D5D9A0252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A492-58A9-4D8E-B28F-AF5EB611AB5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276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8EFE-F584-4577-A782-63878F39F8A8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A492-58A9-4D8E-B28F-AF5EB611AB5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44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9BB4-FB67-44E2-A0BD-53E3F7337E38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A492-58A9-4D8E-B28F-AF5EB611A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38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7EA6-B12F-43FA-8808-5E9A95FF1852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A492-58A9-4D8E-B28F-AF5EB611AB5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82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177A-0460-4EBE-BC84-15A5F68274D0}" type="datetime1">
              <a:rPr lang="fr-FR" smtClean="0"/>
              <a:t>11/12/2020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A492-58A9-4D8E-B28F-AF5EB611A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33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7344-6DD6-4653-9872-90AC1FB87223}" type="datetime1">
              <a:rPr lang="fr-FR" smtClean="0"/>
              <a:t>11/12/2020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A492-58A9-4D8E-B28F-AF5EB611AB5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37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F19C-6835-4685-9BE5-C7A24E0765AE}" type="datetime1">
              <a:rPr lang="fr-FR" smtClean="0"/>
              <a:t>11/12/2020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A492-58A9-4D8E-B28F-AF5EB611AB5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25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1D15-7D8C-4721-80C6-9C385C51F27F}" type="datetime1">
              <a:rPr lang="fr-FR" smtClean="0"/>
              <a:t>11/12/2020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A492-58A9-4D8E-B28F-AF5EB611A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81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903BE-D078-419E-923C-F028B266C15A}" type="datetime1">
              <a:rPr lang="fr-FR" smtClean="0"/>
              <a:t>11/12/2020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A492-58A9-4D8E-B28F-AF5EB611AB5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16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B5B1-F1E8-492E-9144-102209F208C2}" type="datetime1">
              <a:rPr lang="fr-FR" smtClean="0"/>
              <a:t>11/12/2020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A492-58A9-4D8E-B28F-AF5EB611A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20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4EBA0A-F190-4700-B311-65BF77C41C9A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fr-FR"/>
              <a:t>Oan2.FSS.Master démographie sociale .  M2_S3_MOD.DEM.co3/15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05A492-58A9-4D8E-B28F-AF5EB611A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01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B507F-11BD-4DBB-AB18-CEAA9787FF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DZ" sz="4400" dirty="0">
                <a:solidFill>
                  <a:srgbClr val="FF0000"/>
                </a:solidFill>
              </a:rPr>
              <a:t>المحاضرة2 في مادة النماذج السكانية </a:t>
            </a:r>
            <a:br>
              <a:rPr lang="ar-DZ" sz="4400" dirty="0"/>
            </a:br>
            <a:r>
              <a:rPr lang="ar-DZ" sz="4400" dirty="0">
                <a:solidFill>
                  <a:srgbClr val="0070C0"/>
                </a:solidFill>
              </a:rPr>
              <a:t>النمو الاسي </a:t>
            </a:r>
            <a:endParaRPr lang="fr-FR" sz="4400" dirty="0">
              <a:solidFill>
                <a:srgbClr val="0070C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B31D54-C270-491B-9B75-93FB4C45C6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DZ" dirty="0"/>
              <a:t>د. راشدي خضرة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913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00CFD-E3F2-49A3-B801-EAAD05DF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br>
              <a:rPr lang="ar-DZ" b="1" dirty="0"/>
            </a:br>
            <a:r>
              <a:rPr lang="ar-DZ" b="1" dirty="0"/>
              <a:t>معادلة النمو الاسي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329AA3-30EF-4C8E-86A0-D9E61378B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379132"/>
            <a:ext cx="4718304" cy="855663"/>
          </a:xfrm>
        </p:spPr>
        <p:txBody>
          <a:bodyPr/>
          <a:lstStyle/>
          <a:p>
            <a:r>
              <a:rPr lang="ar-DZ" sz="2000" b="1" dirty="0">
                <a:solidFill>
                  <a:srgbClr val="C00000"/>
                </a:solidFill>
              </a:rPr>
              <a:t>في حالة الزمن المستمر ( النمو الاسي )</a:t>
            </a:r>
          </a:p>
          <a:p>
            <a:r>
              <a:rPr lang="ar-DZ" sz="2000" b="1" dirty="0">
                <a:solidFill>
                  <a:srgbClr val="C00000"/>
                </a:solidFill>
              </a:rPr>
              <a:t>( طريقة التزايد المستمر)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47B07E-3BE5-4DAD-B9CB-6BF89844C7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DZ" dirty="0"/>
          </a:p>
          <a:p>
            <a:pPr marL="0" indent="0" algn="ctr">
              <a:buNone/>
            </a:pPr>
            <a:r>
              <a:rPr lang="fr-FR" sz="3600" b="1" dirty="0" err="1"/>
              <a:t>P</a:t>
            </a:r>
            <a:r>
              <a:rPr lang="fr-FR" sz="3600" b="1" baseline="-25000" dirty="0" err="1"/>
              <a:t>t+n</a:t>
            </a:r>
            <a:r>
              <a:rPr lang="fr-FR" sz="3600" b="1" dirty="0"/>
              <a:t> = P</a:t>
            </a:r>
            <a:r>
              <a:rPr lang="fr-FR" sz="3600" b="1" baseline="-25000" dirty="0"/>
              <a:t>t</a:t>
            </a:r>
            <a:r>
              <a:rPr lang="fr-FR" sz="3600" b="1" dirty="0"/>
              <a:t> e </a:t>
            </a:r>
            <a:r>
              <a:rPr lang="fr-FR" sz="3600" b="1" baseline="30000" dirty="0"/>
              <a:t>rn</a:t>
            </a:r>
            <a:endParaRPr lang="fr-FR" sz="36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8C2D1E3-5F9E-420C-96DA-808A0F9AD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8294" y="2379132"/>
            <a:ext cx="4718304" cy="855663"/>
          </a:xfrm>
        </p:spPr>
        <p:txBody>
          <a:bodyPr/>
          <a:lstStyle/>
          <a:p>
            <a:pPr algn="ctr"/>
            <a:r>
              <a:rPr lang="ar-DZ" sz="2000" b="1" dirty="0">
                <a:solidFill>
                  <a:srgbClr val="C00000"/>
                </a:solidFill>
              </a:rPr>
              <a:t>في حالة الزمن المتقطع( متوالية هندسية) </a:t>
            </a:r>
          </a:p>
          <a:p>
            <a:pPr algn="ctr"/>
            <a:r>
              <a:rPr lang="ar-DZ" sz="2000" b="1" dirty="0">
                <a:solidFill>
                  <a:srgbClr val="C00000"/>
                </a:solidFill>
              </a:rPr>
              <a:t>( طريقة التزايد المنتظم) 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9A0CAB0-5A80-416B-8E88-7216AB31CA8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DZ" dirty="0"/>
          </a:p>
          <a:p>
            <a:pPr marL="0" indent="0" algn="ctr">
              <a:buNone/>
            </a:pPr>
            <a:r>
              <a:rPr lang="fr-FR" sz="3600" b="1" dirty="0" err="1"/>
              <a:t>P</a:t>
            </a:r>
            <a:r>
              <a:rPr lang="fr-FR" sz="3600" b="1" baseline="-25000" dirty="0" err="1"/>
              <a:t>t+n</a:t>
            </a:r>
            <a:r>
              <a:rPr lang="fr-FR" sz="3600" b="1" dirty="0"/>
              <a:t> = P</a:t>
            </a:r>
            <a:r>
              <a:rPr lang="fr-FR" sz="3600" b="1" baseline="-25000" dirty="0"/>
              <a:t>t</a:t>
            </a:r>
            <a:r>
              <a:rPr lang="fr-FR" sz="3600" b="1" dirty="0"/>
              <a:t> (1+r)</a:t>
            </a:r>
            <a:r>
              <a:rPr lang="fr-FR" sz="3600" b="1" baseline="30000" dirty="0"/>
              <a:t>n</a:t>
            </a:r>
            <a:endParaRPr lang="fr-FR" sz="3600" dirty="0"/>
          </a:p>
          <a:p>
            <a:endParaRPr lang="ar-DZ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AE4F6BB-ED9B-4AB5-A615-22711608D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</p:spTree>
    <p:extLst>
      <p:ext uri="{BB962C8B-B14F-4D97-AF65-F5344CB8AC3E}">
        <p14:creationId xmlns:p14="http://schemas.microsoft.com/office/powerpoint/2010/main" val="2135090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5398A3-769E-44E3-A817-22F864C6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/>
              <a:t>معدل النمو الاسي </a:t>
            </a:r>
            <a:endParaRPr lang="fr-FR" b="1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5AC13A-819B-41A3-B717-65EB06155E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DZ" b="1" dirty="0">
                <a:solidFill>
                  <a:srgbClr val="C00000"/>
                </a:solidFill>
              </a:rPr>
              <a:t>في حالة الزمن المستمر ( النمو الاسي )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ACF463-BA8F-4B92-AC76-1986EBB820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88C809-9C5C-4539-A5AB-7041CC80B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rtl="1"/>
            <a:r>
              <a:rPr lang="ar-DZ" sz="2400" b="1" dirty="0">
                <a:solidFill>
                  <a:srgbClr val="C00000"/>
                </a:solidFill>
              </a:rPr>
              <a:t>في حالة الزمن المتقطع ( متوالية هندسية) 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E333221-EEFA-47AA-B45E-529E0B3C598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DZ" dirty="0"/>
          </a:p>
          <a:p>
            <a:pPr marL="0" indent="0">
              <a:buNone/>
            </a:pPr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5729474-CE86-4E61-864A-8A5C1146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1B2C405-A474-4477-8D39-03E2196E9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427" y="3607329"/>
            <a:ext cx="5756148" cy="12633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E213D0D-B064-40EA-BF7B-0C4F6C98C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818" y="3656859"/>
            <a:ext cx="5756148" cy="11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8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27E408-08E7-4E5A-BC23-1FDA2621B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/>
              <a:t>مثال 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B5CDFC-9CDE-4418-A385-8E8DB45DC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sz="2800" dirty="0"/>
              <a:t>اذا كان عدد السكان في سنة 1997 هو 1873476</a:t>
            </a:r>
          </a:p>
          <a:p>
            <a:pPr algn="r" rtl="1"/>
            <a:r>
              <a:rPr lang="ar-DZ" sz="2800" dirty="0"/>
              <a:t>و كان عدد السكان في سنة 2007 هو 2350583</a:t>
            </a:r>
          </a:p>
          <a:p>
            <a:pPr algn="r" rtl="1"/>
            <a:r>
              <a:rPr lang="ar-DZ" sz="2800" dirty="0"/>
              <a:t>قدر عدد السكان سنة  2020</a:t>
            </a:r>
            <a:endParaRPr lang="fr-FR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F4C4D3-561D-4B54-A394-3414F116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</p:spTree>
    <p:extLst>
      <p:ext uri="{BB962C8B-B14F-4D97-AF65-F5344CB8AC3E}">
        <p14:creationId xmlns:p14="http://schemas.microsoft.com/office/powerpoint/2010/main" val="628951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64C94-84AC-4B7B-95F3-3872B7E9E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29548"/>
          </a:xfrm>
        </p:spPr>
        <p:txBody>
          <a:bodyPr/>
          <a:lstStyle/>
          <a:p>
            <a:r>
              <a:rPr lang="ar-DZ" b="1" dirty="0"/>
              <a:t>الحل 1 باستخدام النمو الهندسي 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7033D5-AF36-45A8-A795-3910EA6C0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75914"/>
            <a:ext cx="9601196" cy="3772486"/>
          </a:xfrm>
        </p:spPr>
        <p:txBody>
          <a:bodyPr/>
          <a:lstStyle/>
          <a:p>
            <a:pPr marL="0" indent="0" algn="r" rtl="1">
              <a:buNone/>
            </a:pPr>
            <a:r>
              <a:rPr lang="ar-DZ" dirty="0"/>
              <a:t>1- نحسب معدل النمو </a:t>
            </a:r>
            <a:r>
              <a:rPr lang="fr-FR" dirty="0"/>
              <a:t>r  </a:t>
            </a:r>
            <a:r>
              <a:rPr lang="ar-DZ" dirty="0"/>
              <a:t>  لدينا</a:t>
            </a:r>
            <a:endParaRPr lang="fr-FR" dirty="0"/>
          </a:p>
          <a:p>
            <a:pPr marL="0" indent="0" algn="r" rtl="1">
              <a:buNone/>
            </a:pPr>
            <a:r>
              <a:rPr lang="ar-DZ" dirty="0"/>
              <a:t> </a:t>
            </a:r>
            <a:endParaRPr lang="fr-FR" dirty="0"/>
          </a:p>
          <a:p>
            <a:pPr marL="0" indent="0" algn="r" rtl="1">
              <a:buNone/>
            </a:pPr>
            <a:endParaRPr lang="fr-FR" dirty="0"/>
          </a:p>
          <a:p>
            <a:pPr marL="0" indent="0" algn="r" rtl="1">
              <a:buNone/>
            </a:pPr>
            <a:r>
              <a:rPr lang="ar-DZ" dirty="0"/>
              <a:t>2- نحسب عدد السكان سنة 2020 وفق المتوالية الهندسية التالية </a:t>
            </a:r>
            <a:endParaRPr lang="fr-FR" dirty="0"/>
          </a:p>
          <a:p>
            <a:pPr algn="r" rtl="1"/>
            <a:endParaRPr lang="fr-FR" dirty="0"/>
          </a:p>
          <a:p>
            <a:pPr algn="r" rtl="1"/>
            <a:endParaRPr lang="ar-DZ" dirty="0"/>
          </a:p>
          <a:p>
            <a:pPr algn="r" rt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4FDD8C-F465-4A20-A723-7EFA7BB1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40D48F0-6103-42CB-B9E1-C18617218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926" y="2956560"/>
            <a:ext cx="5756148" cy="94488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BB73A78-096D-4444-90F2-3A0F35E40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926" y="4403188"/>
            <a:ext cx="5756148" cy="184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9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E7D6F3-917C-4FC8-B63F-FC580873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31074"/>
          </a:xfrm>
        </p:spPr>
        <p:txBody>
          <a:bodyPr/>
          <a:lstStyle/>
          <a:p>
            <a:r>
              <a:rPr lang="ar-DZ" b="1" dirty="0"/>
              <a:t>الحل2 باستخدام النموذج الاسي 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BAADA3-C7CE-447A-8E57-CB970F85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75914"/>
            <a:ext cx="9601196" cy="3772486"/>
          </a:xfrm>
        </p:spPr>
        <p:txBody>
          <a:bodyPr/>
          <a:lstStyle/>
          <a:p>
            <a:pPr algn="just" rtl="1"/>
            <a:r>
              <a:rPr lang="ar-DZ" dirty="0"/>
              <a:t>1- حساب معدل النمو </a:t>
            </a:r>
          </a:p>
          <a:p>
            <a:pPr algn="just" rtl="1"/>
            <a:endParaRPr lang="fr-FR" dirty="0"/>
          </a:p>
          <a:p>
            <a:pPr algn="just" rtl="1"/>
            <a:endParaRPr lang="ar-DZ" dirty="0"/>
          </a:p>
          <a:p>
            <a:pPr algn="just" rtl="1"/>
            <a:r>
              <a:rPr lang="ar-DZ" dirty="0"/>
              <a:t>2- حساب عدد السكان سنة 2020 بالمعادلة الاسية</a:t>
            </a:r>
            <a:endParaRPr lang="fr-FR" dirty="0"/>
          </a:p>
          <a:p>
            <a:pPr marL="0" indent="0" algn="just" rtl="1">
              <a:buNone/>
            </a:pPr>
            <a:r>
              <a:rPr lang="ar-DZ" dirty="0"/>
              <a:t> </a:t>
            </a:r>
            <a:endParaRPr lang="fr-FR" dirty="0"/>
          </a:p>
          <a:p>
            <a:pPr algn="just" rtl="1"/>
            <a:endParaRPr lang="ar-DZ" dirty="0"/>
          </a:p>
          <a:p>
            <a:pPr algn="just" rt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7CFEF0-ABCC-4BB5-9485-D65BB8CA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62CEBF-FFCD-42E5-808A-F7FEB5068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926" y="2993136"/>
            <a:ext cx="5756148" cy="8717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FC23EEB-FC80-42DB-BE10-453393E9F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837" y="4496445"/>
            <a:ext cx="5756148" cy="15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47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F085C-C8C0-4147-B0D5-AE2AADAC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/>
              <a:t>مقارنة 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B6AF85-C167-4DC1-9D4E-E992B09C7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ar-DZ" sz="3200" dirty="0"/>
              <a:t>لا حظ ان </a:t>
            </a:r>
            <a:r>
              <a:rPr lang="ar-DZ" sz="3200" dirty="0" err="1"/>
              <a:t>النتيجيتين</a:t>
            </a:r>
            <a:r>
              <a:rPr lang="ar-DZ" sz="3200" dirty="0"/>
              <a:t> مختلفتين قليلا  بحيث نلاحظ ان التنبؤ بالمعادلة الاسية يعطي قيمة اعلى من التنبؤ بالمتوالية الهندسية ذلك أن من خصائص النمو الاسي سرعة التزايد و باستمرار  </a:t>
            </a:r>
            <a:endParaRPr lang="fr-FR" sz="3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63870D-554B-44A7-AB12-3BAA4AEE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</p:spTree>
    <p:extLst>
      <p:ext uri="{BB962C8B-B14F-4D97-AF65-F5344CB8AC3E}">
        <p14:creationId xmlns:p14="http://schemas.microsoft.com/office/powerpoint/2010/main" val="651214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F09709-698F-4092-918E-CE78C329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DZ" b="1" dirty="0"/>
              <a:t>مدة تضاعف السكان</a:t>
            </a:r>
            <a:br>
              <a:rPr lang="ar-DZ" b="1" dirty="0"/>
            </a:br>
            <a:r>
              <a:rPr lang="fr-FR" dirty="0"/>
              <a:t>temps de doublement </a:t>
            </a:r>
            <a:r>
              <a:rPr lang="ar-DZ" dirty="0"/>
              <a:t>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2DA29D-B659-4BDC-A35F-4150D8B3D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ar-DZ" dirty="0"/>
              <a:t>المدة اللازمة لكي يتضاعف عدد السكان تحسب بالعلاقة التالية </a:t>
            </a:r>
            <a:endParaRPr lang="fr-FR" dirty="0"/>
          </a:p>
          <a:p>
            <a:pPr marL="0" indent="0" algn="just" rtl="1">
              <a:buNone/>
            </a:pPr>
            <a:endParaRPr lang="ar-DZ" dirty="0"/>
          </a:p>
          <a:p>
            <a:pPr marL="0" indent="0" algn="just" rtl="1">
              <a:buNone/>
            </a:pPr>
            <a:r>
              <a:rPr lang="ar-DZ" dirty="0"/>
              <a:t> في المثال السابق و باحتساب معدا النمو الاسي ، ستكون مدة تضاعف السكان  هي </a:t>
            </a:r>
            <a:endParaRPr lang="fr-FR" dirty="0"/>
          </a:p>
          <a:p>
            <a:pPr marL="0" indent="0" algn="just" rtl="1">
              <a:buNone/>
            </a:pPr>
            <a:endParaRPr lang="ar-DZ" dirty="0"/>
          </a:p>
          <a:p>
            <a:pPr marL="0" indent="0" algn="just" rtl="1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47E567-36D1-4339-B04E-AE4FA22A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0885AD-1EAA-4D47-8926-9404995C4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926" y="2958084"/>
            <a:ext cx="5756148" cy="9418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E93D18F-0821-4528-9201-05A4EF445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258" y="4496341"/>
            <a:ext cx="5756148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71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A616FB-9582-427A-AD31-E47F5580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762262"/>
          </a:xfrm>
        </p:spPr>
        <p:txBody>
          <a:bodyPr/>
          <a:lstStyle/>
          <a:p>
            <a:r>
              <a:rPr lang="ar-DZ" b="1" dirty="0"/>
              <a:t>مدة تضاعف السكان حسب بعض المعدلات 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B0F958-98CF-4C41-BC69-75724070A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94" y="2055850"/>
            <a:ext cx="9638611" cy="1165652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D11119-2CD6-4468-8DEF-D97F05118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7617" y="1837528"/>
            <a:ext cx="9797386" cy="1806004"/>
          </a:xfrm>
        </p:spPr>
        <p:txBody>
          <a:bodyPr/>
          <a:lstStyle/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r>
              <a:rPr lang="ar-DZ" dirty="0"/>
              <a:t>معدلات النمو الاسي و مدة تضاعف السكان وفق هذه المعدلات 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522E6E-B850-4E9D-B3EE-9E6827837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4178105"/>
            <a:ext cx="9609666" cy="1697761"/>
          </a:xfrm>
        </p:spPr>
        <p:txBody>
          <a:bodyPr/>
          <a:lstStyle/>
          <a:p>
            <a:pPr algn="just" rtl="1"/>
            <a:r>
              <a:rPr lang="ar-DZ" sz="2800" dirty="0"/>
              <a:t>حسب النموذج الاسي ، كما هو موضح في  الجدول ، يبدا النمو </a:t>
            </a:r>
            <a:r>
              <a:rPr lang="ar-DZ" sz="2800" dirty="0" err="1"/>
              <a:t>بالتباطئ</a:t>
            </a:r>
            <a:r>
              <a:rPr lang="ar-DZ" sz="2800" dirty="0"/>
              <a:t>  و بمعدل 3 % سنويا يصل الى الانفجار السكاني بحيث يتضاعف السكان  في 23 سنة فقط </a:t>
            </a:r>
            <a:r>
              <a:rPr lang="ar-DZ" dirty="0"/>
              <a:t>. </a:t>
            </a:r>
            <a:r>
              <a:rPr lang="ar-DZ" sz="2800" dirty="0"/>
              <a:t>و كلما ارتفع معدل النمو كلما تقلصت مدة التضاعف .</a:t>
            </a:r>
            <a:endParaRPr lang="fr-FR" sz="28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45E065-C6D5-4AD4-B353-C5317967D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</p:spTree>
    <p:extLst>
      <p:ext uri="{BB962C8B-B14F-4D97-AF65-F5344CB8AC3E}">
        <p14:creationId xmlns:p14="http://schemas.microsoft.com/office/powerpoint/2010/main" val="1786052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60D23-5879-4D73-8C57-83ECE668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/>
              <a:t>و لكن :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54FA79-5949-4055-AF84-661C96DC8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DZ" dirty="0"/>
              <a:t>1- </a:t>
            </a:r>
            <a:r>
              <a:rPr lang="ar-DZ" sz="2800" dirty="0"/>
              <a:t>في الواقع لا يوجد سكان ينمون  بشكل اسي و بدون توقف  حيث هناك حدود كالمكان و عوائق كالحروب و المجاعات و الامراض</a:t>
            </a:r>
          </a:p>
          <a:p>
            <a:pPr marL="0" indent="0" algn="r" rtl="1">
              <a:buNone/>
            </a:pPr>
            <a:r>
              <a:rPr lang="ar-DZ" sz="2800" dirty="0"/>
              <a:t>2- النموذج الاسي لا يأخذ بعين الاعتبار العوامل المؤثرة على النمو السكاني </a:t>
            </a:r>
          </a:p>
          <a:p>
            <a:pPr marL="0" indent="0" algn="r" rtl="1">
              <a:buNone/>
            </a:pPr>
            <a:r>
              <a:rPr lang="ar-DZ" sz="2800" dirty="0"/>
              <a:t>3-النموذج يفترض انه لا توجد تغيرات فجائية تؤثر على السكان خلال الفترتين (  </a:t>
            </a:r>
            <a:r>
              <a:rPr lang="fr-FR" sz="2800" dirty="0"/>
              <a:t>t</a:t>
            </a:r>
            <a:r>
              <a:rPr lang="ar-DZ" sz="2800" dirty="0"/>
              <a:t>   و  </a:t>
            </a:r>
            <a:r>
              <a:rPr lang="fr-FR" sz="2800" dirty="0" err="1"/>
              <a:t>t+n</a:t>
            </a:r>
            <a:r>
              <a:rPr lang="ar-DZ" sz="2800" dirty="0"/>
              <a:t>   ) </a:t>
            </a:r>
          </a:p>
          <a:p>
            <a:pPr marL="0" indent="0" algn="r" rtl="1">
              <a:buNone/>
            </a:pPr>
            <a:r>
              <a:rPr lang="ar-DZ" sz="2800" dirty="0"/>
              <a:t>4-يستخدم النموذج الاسي لتقدير السكان بعد التعداد بثلاث او اربع سنوات فقط و ذلك بفرض ثبات معدلات عناصر النمو السكاني  </a:t>
            </a:r>
            <a:endParaRPr lang="fr-FR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CADF1E-9E47-4286-A668-82F74E7D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</p:spTree>
    <p:extLst>
      <p:ext uri="{BB962C8B-B14F-4D97-AF65-F5344CB8AC3E}">
        <p14:creationId xmlns:p14="http://schemas.microsoft.com/office/powerpoint/2010/main" val="3574044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CDF37-683F-4DE7-A832-1B3FA5814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433710"/>
            <a:ext cx="9601196" cy="2869809"/>
          </a:xfrm>
        </p:spPr>
        <p:txBody>
          <a:bodyPr/>
          <a:lstStyle/>
          <a:p>
            <a:r>
              <a:rPr lang="ar-DZ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الى اللقاء في محاضرة الخاصة بالنموذج اللوجيستي </a:t>
            </a:r>
            <a:r>
              <a:rPr lang="ar-DZ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الكاوتيك</a:t>
            </a:r>
            <a:r>
              <a:rPr lang="ar-DZ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7D3BB1-1C5F-433A-AFFF-255FE3F92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</p:spTree>
    <p:extLst>
      <p:ext uri="{BB962C8B-B14F-4D97-AF65-F5344CB8AC3E}">
        <p14:creationId xmlns:p14="http://schemas.microsoft.com/office/powerpoint/2010/main" val="3938564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5DCA7-FFD9-45BC-9CFB-D7107193E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/>
              <a:t>تمهيد</a:t>
            </a:r>
            <a:r>
              <a:rPr lang="ar-DZ" dirty="0"/>
              <a:t>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043CB9-C9AD-41D5-9B00-809FA659F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ar-DZ" sz="2800" dirty="0"/>
              <a:t>سنتناول في هذه المحاضرة النمو الاسي على ان يكون لدينا عودة لهذا النمو عندما نتعرض لقانون </a:t>
            </a:r>
            <a:r>
              <a:rPr lang="ar-DZ" sz="2800" dirty="0" err="1"/>
              <a:t>مالتوس</a:t>
            </a:r>
            <a:r>
              <a:rPr lang="ar-DZ" sz="2800" dirty="0"/>
              <a:t> في المحاضرة الرابعة </a:t>
            </a:r>
            <a:endParaRPr lang="fr-FR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EA8D77-B2C6-4F5D-943E-B3375D39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600" dirty="0">
                <a:solidFill>
                  <a:srgbClr val="0070C0"/>
                </a:solidFill>
              </a:rPr>
              <a:t>Oan2.FSS.Master démographie sociale .  M2_S3_MOD.DEM.co3/15</a:t>
            </a:r>
          </a:p>
        </p:txBody>
      </p:sp>
    </p:spTree>
    <p:extLst>
      <p:ext uri="{BB962C8B-B14F-4D97-AF65-F5344CB8AC3E}">
        <p14:creationId xmlns:p14="http://schemas.microsoft.com/office/powerpoint/2010/main" val="42668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B18BE7-6804-4EE2-9759-C2DF0961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447778"/>
            <a:ext cx="9601196" cy="3052690"/>
          </a:xfrm>
        </p:spPr>
        <p:txBody>
          <a:bodyPr/>
          <a:lstStyle/>
          <a:p>
            <a:r>
              <a:rPr lang="ar-DZ" b="1" dirty="0"/>
              <a:t>مفاهيم أساسية في النمو السكاني </a:t>
            </a:r>
            <a:endParaRPr lang="fr-FR" b="1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47843C-008B-4315-8EA7-6A5E557B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</p:spTree>
    <p:extLst>
      <p:ext uri="{BB962C8B-B14F-4D97-AF65-F5344CB8AC3E}">
        <p14:creationId xmlns:p14="http://schemas.microsoft.com/office/powerpoint/2010/main" val="304620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B882C-037F-4564-9831-86F061754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59210"/>
          </a:xfrm>
        </p:spPr>
        <p:txBody>
          <a:bodyPr/>
          <a:lstStyle/>
          <a:p>
            <a:r>
              <a:rPr lang="ar-DZ" b="1" dirty="0"/>
              <a:t>تعريف النمو السكاني 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72CE96-3498-4EF6-9504-7DA2EA836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7778"/>
            <a:ext cx="9601196" cy="3428089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ar-DZ" sz="3200" dirty="0">
                <a:cs typeface="+mj-cs"/>
              </a:rPr>
              <a:t>النمو السكاني هو تغير عدد السكان ( بالزيادة او النقصان) خلال مدة زمنية معينة ، حيث تعتبر المواليد و الوفيات المحركان الاساسيان لهذا النمو بالإضافة الى الهجرة .</a:t>
            </a:r>
            <a:endParaRPr lang="fr-FR" sz="3200" dirty="0">
              <a:cs typeface="+mj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0AE178-63A3-462E-A83C-A71F74964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</p:spTree>
    <p:extLst>
      <p:ext uri="{BB962C8B-B14F-4D97-AF65-F5344CB8AC3E}">
        <p14:creationId xmlns:p14="http://schemas.microsoft.com/office/powerpoint/2010/main" val="313577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CBC63-0049-412B-AA3E-FEC9DC4F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26495"/>
          </a:xfrm>
        </p:spPr>
        <p:txBody>
          <a:bodyPr>
            <a:normAutofit/>
          </a:bodyPr>
          <a:lstStyle/>
          <a:p>
            <a:pPr rtl="1"/>
            <a:r>
              <a:rPr lang="ar-DZ" b="1" dirty="0"/>
              <a:t>معدل النمو السكاني (</a:t>
            </a:r>
            <a:r>
              <a:rPr lang="fr-FR" sz="4000" dirty="0"/>
              <a:t>taux d’accroissement</a:t>
            </a:r>
            <a:r>
              <a:rPr lang="ar-DZ" b="1" dirty="0"/>
              <a:t>)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5577DF-9503-4579-B670-46622904A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DZ" sz="3200" dirty="0"/>
              <a:t>هو التغير النسبي ( عادة المئوي) لعدد السكان من فترة الى أخرى </a:t>
            </a:r>
          </a:p>
          <a:p>
            <a:pPr algn="just" rtl="1"/>
            <a:r>
              <a:rPr lang="ar-DZ" sz="3200" i="1" dirty="0"/>
              <a:t>و معدل النمو السكاني الطبيعي</a:t>
            </a:r>
            <a:r>
              <a:rPr lang="ar-DZ" sz="3200" dirty="0"/>
              <a:t> يأخذ بعين الاعتبار الولادات و الوفيات  فقط 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01A188-20E4-458B-8FB6-91839B6BB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</p:spTree>
    <p:extLst>
      <p:ext uri="{BB962C8B-B14F-4D97-AF65-F5344CB8AC3E}">
        <p14:creationId xmlns:p14="http://schemas.microsoft.com/office/powerpoint/2010/main" val="293461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A34D3F-4C7F-43BE-9206-52026D9D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DZ" b="1" dirty="0"/>
              <a:t>النمو الاسي (</a:t>
            </a:r>
            <a:r>
              <a:rPr lang="fr-FR" sz="4000" dirty="0"/>
              <a:t>accroissement exponentiel</a:t>
            </a:r>
            <a:r>
              <a:rPr lang="ar-DZ" b="1" dirty="0"/>
              <a:t>)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156056-7397-4BB8-97F2-3BFCE918B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/>
              <a:t>النمو الاسي يعني النمو المتزايد لعدد السكان .</a:t>
            </a:r>
          </a:p>
          <a:p>
            <a:pPr algn="r" rtl="1"/>
            <a:r>
              <a:rPr lang="ar-DZ" dirty="0"/>
              <a:t>في النمو الاسي يفترض ان هناك علاقة تناسبية بين الجيل و الجيل الذي يليه ، أي ان معدل تغير السكان في الزمن  </a:t>
            </a:r>
            <a:r>
              <a:rPr lang="fr-FR" dirty="0"/>
              <a:t>t</a:t>
            </a:r>
            <a:r>
              <a:rPr lang="ar-DZ" dirty="0"/>
              <a:t>  يتناسب مع عدد السكان </a:t>
            </a:r>
            <a:r>
              <a:rPr lang="fr-FR" dirty="0"/>
              <a:t> Pt</a:t>
            </a:r>
            <a:r>
              <a:rPr lang="ar-DZ" dirty="0"/>
              <a:t>,</a:t>
            </a:r>
          </a:p>
          <a:p>
            <a:pPr algn="r" rtl="1"/>
            <a:r>
              <a:rPr lang="ar-DZ" dirty="0"/>
              <a:t>يعتمد النمو الاسي على عدد السكان المطلق</a:t>
            </a:r>
            <a:endParaRPr lang="fr-FR" dirty="0"/>
          </a:p>
          <a:p>
            <a:pPr algn="r" rtl="1"/>
            <a:r>
              <a:rPr lang="ar-DZ" dirty="0"/>
              <a:t>و النمو الاسي يعني ان السكان يزدادون بشكل سريع حتى ولو كان معدل الزيادة ثابتا و هو ما يؤدي الى </a:t>
            </a:r>
            <a:r>
              <a:rPr lang="ar-DZ" b="1" u="sng" dirty="0"/>
              <a:t>الانفجار السكاني </a:t>
            </a:r>
            <a:endParaRPr lang="fr-FR" b="1" u="sng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75317C-2A09-4018-BF18-EE62AA29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</p:spTree>
    <p:extLst>
      <p:ext uri="{BB962C8B-B14F-4D97-AF65-F5344CB8AC3E}">
        <p14:creationId xmlns:p14="http://schemas.microsoft.com/office/powerpoint/2010/main" val="395991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EE3A9-E118-4A4B-B33D-4EE897630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/>
              <a:t>منحنى النمو الاسي </a:t>
            </a:r>
            <a:endParaRPr lang="fr-FR" b="1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0C17360-3500-4E95-AB17-7F57277260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7446" y="2757268"/>
            <a:ext cx="4548553" cy="2841674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A946C6-CB1B-42B9-AA30-C9815951B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384551"/>
            <a:ext cx="4718304" cy="3485897"/>
          </a:xfrm>
        </p:spPr>
        <p:txBody>
          <a:bodyPr>
            <a:normAutofit/>
          </a:bodyPr>
          <a:lstStyle/>
          <a:p>
            <a:pPr algn="just" rtl="1"/>
            <a:r>
              <a:rPr lang="ar-DZ" sz="3200" dirty="0"/>
              <a:t>عند رسم منحنى النمو الاسي نحصل على الحرف </a:t>
            </a:r>
            <a:r>
              <a:rPr lang="fr-FR" sz="3200" dirty="0"/>
              <a:t>J</a:t>
            </a:r>
            <a:endParaRPr lang="ar-DZ" sz="3200" dirty="0"/>
          </a:p>
          <a:p>
            <a:pPr algn="just" rtl="1"/>
            <a:r>
              <a:rPr lang="ar-DZ" sz="3200" dirty="0"/>
              <a:t>و كما هو ملاحظ ، يبدا نمو السكان ببطء ثم يتسارع </a:t>
            </a:r>
            <a:endParaRPr lang="fr-FR" sz="32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FB51AD-5CD8-496A-A29E-B98E9998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</p:spTree>
    <p:extLst>
      <p:ext uri="{BB962C8B-B14F-4D97-AF65-F5344CB8AC3E}">
        <p14:creationId xmlns:p14="http://schemas.microsoft.com/office/powerpoint/2010/main" val="345750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C306AF-D2FB-4F4C-9DDD-82E3C4B06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/>
              <a:t>نماذج عن النمو السكاني </a:t>
            </a:r>
            <a:endParaRPr lang="fr-FR" b="1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A4C29D-DEDF-47CB-AADD-F66DA3CF5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379132"/>
            <a:ext cx="4718304" cy="855663"/>
          </a:xfrm>
        </p:spPr>
        <p:txBody>
          <a:bodyPr/>
          <a:lstStyle/>
          <a:p>
            <a:pPr algn="ctr" rtl="1"/>
            <a:r>
              <a:rPr lang="ar-DZ" sz="2400" b="1" dirty="0"/>
              <a:t>نمو عدد الحالات بكوفيد-19 في بداية اجتياح الوباء قبل اتخاذ تدابير الحجر الصحي </a:t>
            </a:r>
            <a:endParaRPr lang="fr-FR" sz="2400" b="1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E032DC-EDB0-402E-8F46-945E678DC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320194"/>
          </a:xfrm>
        </p:spPr>
        <p:txBody>
          <a:bodyPr/>
          <a:lstStyle/>
          <a:p>
            <a:pPr algn="ctr"/>
            <a:r>
              <a:rPr lang="ar-DZ" b="1" dirty="0"/>
              <a:t>نمو سكان العالم </a:t>
            </a:r>
            <a:endParaRPr lang="fr-FR" b="1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F02B3FB-8C6C-4D3E-84F2-0572B2EE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42001B13-9B3A-456A-8D12-1893611AE2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62127" y="3234795"/>
            <a:ext cx="4384595" cy="2640543"/>
          </a:xfrm>
          <a:prstGeom prst="rect">
            <a:avLst/>
          </a:prstGeom>
        </p:spPr>
      </p:pic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0ED20DB9-E1D8-4199-A00E-D676D5F5C09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67055" y="3072389"/>
            <a:ext cx="4162818" cy="280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D295E-F8D8-4B8B-9349-5119DAF2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/>
              <a:t>معادلة النمو الاسي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64B250-9CD0-4D44-B81D-5D5C9012F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DZ" dirty="0"/>
              <a:t>لدينا </a:t>
            </a:r>
          </a:p>
          <a:p>
            <a:pPr marL="0" indent="0" algn="just" rtl="1">
              <a:buNone/>
            </a:pPr>
            <a:r>
              <a:rPr lang="fr-FR" dirty="0" err="1"/>
              <a:t>Pt</a:t>
            </a:r>
            <a:r>
              <a:rPr lang="fr-FR" sz="2000" dirty="0" err="1"/>
              <a:t>+n</a:t>
            </a:r>
            <a:r>
              <a:rPr lang="fr-FR" dirty="0"/>
              <a:t> </a:t>
            </a:r>
            <a:r>
              <a:rPr lang="ar-DZ" dirty="0"/>
              <a:t> : عدد السكان في الزمن </a:t>
            </a:r>
            <a:r>
              <a:rPr lang="fr-FR" dirty="0"/>
              <a:t> </a:t>
            </a:r>
            <a:r>
              <a:rPr lang="fr-FR" dirty="0" err="1"/>
              <a:t>t+n</a:t>
            </a:r>
            <a:r>
              <a:rPr lang="ar-DZ" dirty="0"/>
              <a:t> ( مثلا 1995)</a:t>
            </a:r>
            <a:endParaRPr lang="fr-FR" dirty="0"/>
          </a:p>
          <a:p>
            <a:pPr marL="0" indent="0" algn="r" rtl="1">
              <a:buNone/>
            </a:pPr>
            <a:r>
              <a:rPr lang="fr-FR" dirty="0"/>
              <a:t>Pt</a:t>
            </a:r>
            <a:r>
              <a:rPr lang="ar-DZ" dirty="0"/>
              <a:t> : عدد السكان في الزمن  أي السنة التي نبدأ بها </a:t>
            </a:r>
            <a:r>
              <a:rPr lang="fr-FR" dirty="0"/>
              <a:t> t</a:t>
            </a:r>
            <a:r>
              <a:rPr lang="ar-DZ" dirty="0"/>
              <a:t> ( مثلا 1990)</a:t>
            </a:r>
            <a:br>
              <a:rPr lang="fr-FR" dirty="0"/>
            </a:br>
            <a:r>
              <a:rPr lang="fr-FR" dirty="0"/>
              <a:t>r</a:t>
            </a:r>
            <a:r>
              <a:rPr lang="ar-DZ" dirty="0"/>
              <a:t>   :  معدل النمو السكاني </a:t>
            </a:r>
            <a:endParaRPr lang="fr-FR" dirty="0"/>
          </a:p>
          <a:p>
            <a:pPr marL="0" indent="0" algn="r" rtl="1">
              <a:buNone/>
            </a:pPr>
            <a:r>
              <a:rPr lang="fr-FR" dirty="0"/>
              <a:t>n</a:t>
            </a:r>
            <a:r>
              <a:rPr lang="ar-DZ" dirty="0"/>
              <a:t> :   الفراق الزمني بين بداية و نهاية الفترة  ( مثلا 1995-1990 = 5) </a:t>
            </a:r>
          </a:p>
          <a:p>
            <a:pPr marL="0" indent="0" algn="r" rtl="1">
              <a:buNone/>
            </a:pPr>
            <a:r>
              <a:rPr lang="ar-DZ" dirty="0"/>
              <a:t> و منه تكون معادلة :  النمو الاسي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2BD884-3FD9-4B57-B765-9890B8AB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M2_S3_MOD.DEM.co3/15</a:t>
            </a:r>
          </a:p>
        </p:txBody>
      </p:sp>
    </p:spTree>
    <p:extLst>
      <p:ext uri="{BB962C8B-B14F-4D97-AF65-F5344CB8AC3E}">
        <p14:creationId xmlns:p14="http://schemas.microsoft.com/office/powerpoint/2010/main" val="284022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382</TotalTime>
  <Words>921</Words>
  <Application>Microsoft Office PowerPoint</Application>
  <PresentationFormat>Grand écran</PresentationFormat>
  <Paragraphs>127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Organique</vt:lpstr>
      <vt:lpstr>المحاضرة2 في مادة النماذج السكانية  النمو الاسي </vt:lpstr>
      <vt:lpstr>تمهيد </vt:lpstr>
      <vt:lpstr>مفاهيم أساسية في النمو السكاني </vt:lpstr>
      <vt:lpstr>تعريف النمو السكاني </vt:lpstr>
      <vt:lpstr>معدل النمو السكاني (taux d’accroissement)</vt:lpstr>
      <vt:lpstr>النمو الاسي (accroissement exponentiel)</vt:lpstr>
      <vt:lpstr>منحنى النمو الاسي </vt:lpstr>
      <vt:lpstr>نماذج عن النمو السكاني </vt:lpstr>
      <vt:lpstr>معادلة النمو الاسي</vt:lpstr>
      <vt:lpstr> معادلة النمو الاسي </vt:lpstr>
      <vt:lpstr>معدل النمو الاسي </vt:lpstr>
      <vt:lpstr>مثال </vt:lpstr>
      <vt:lpstr>الحل 1 باستخدام النمو الهندسي </vt:lpstr>
      <vt:lpstr>الحل2 باستخدام النموذج الاسي </vt:lpstr>
      <vt:lpstr>مقارنة </vt:lpstr>
      <vt:lpstr>مدة تضاعف السكان temps de doublement  </vt:lpstr>
      <vt:lpstr>مدة تضاعف السكان حسب بعض المعدلات </vt:lpstr>
      <vt:lpstr>و لكن :</vt:lpstr>
      <vt:lpstr>الى اللقاء في محاضرة الخاصة بالنموذج اللوجيستي الكاوتيك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المحاضرة2 في مادة النماذج السكانية  النمو الاسي </dc:title>
  <dc:creator>DELL</dc:creator>
  <cp:lastModifiedBy>DELL</cp:lastModifiedBy>
  <cp:revision>26</cp:revision>
  <dcterms:created xsi:type="dcterms:W3CDTF">2020-11-29T21:02:00Z</dcterms:created>
  <dcterms:modified xsi:type="dcterms:W3CDTF">2020-12-11T17:37:01Z</dcterms:modified>
</cp:coreProperties>
</file>