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9E6A43-33F7-4515-8F7C-2B44194D17A4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8F37C73-D3B7-468C-9ADA-CD92ED851162}">
      <dgm:prSet phldrT="[Texte]" custT="1"/>
      <dgm:spPr>
        <a:solidFill>
          <a:srgbClr val="FFC000"/>
        </a:solidFill>
      </dgm:spPr>
      <dgm:t>
        <a:bodyPr/>
        <a:lstStyle/>
        <a:p>
          <a:r>
            <a:rPr lang="fr-FR" sz="4000" dirty="0" err="1" smtClean="0">
              <a:solidFill>
                <a:schemeClr val="tx1"/>
              </a:solidFill>
            </a:rPr>
            <a:t>Spss</a:t>
          </a:r>
          <a:endParaRPr lang="fr-FR" sz="4000" dirty="0">
            <a:solidFill>
              <a:schemeClr val="tx1"/>
            </a:solidFill>
          </a:endParaRPr>
        </a:p>
      </dgm:t>
    </dgm:pt>
    <dgm:pt modelId="{EE75C252-C435-41F3-B397-9BAF1FDE8EC1}" type="parTrans" cxnId="{F5862E01-CC73-4DE1-A9B0-E1A642E5D7AF}">
      <dgm:prSet/>
      <dgm:spPr/>
      <dgm:t>
        <a:bodyPr/>
        <a:lstStyle/>
        <a:p>
          <a:endParaRPr lang="fr-FR"/>
        </a:p>
      </dgm:t>
    </dgm:pt>
    <dgm:pt modelId="{65BFDABB-1CDA-4201-90B8-7F0775B611DF}" type="sibTrans" cxnId="{F5862E01-CC73-4DE1-A9B0-E1A642E5D7AF}">
      <dgm:prSet/>
      <dgm:spPr>
        <a:solidFill>
          <a:srgbClr val="002060"/>
        </a:solidFill>
      </dgm:spPr>
      <dgm:t>
        <a:bodyPr/>
        <a:lstStyle/>
        <a:p>
          <a:endParaRPr lang="fr-FR"/>
        </a:p>
      </dgm:t>
    </dgm:pt>
    <dgm:pt modelId="{C7B06D2B-02BC-4725-8C56-8F9AA28C1508}">
      <dgm:prSet phldrT="[Texte]"/>
      <dgm:spPr>
        <a:solidFill>
          <a:srgbClr val="FFC000"/>
        </a:solidFill>
      </dgm:spPr>
      <dgm:t>
        <a:bodyPr/>
        <a:lstStyle/>
        <a:p>
          <a:r>
            <a:rPr lang="fr-FR" dirty="0" err="1" smtClean="0">
              <a:solidFill>
                <a:schemeClr val="tx1"/>
              </a:solidFill>
            </a:rPr>
            <a:t>Vieu</a:t>
          </a:r>
          <a:r>
            <a:rPr lang="fr-FR" dirty="0" smtClean="0">
              <a:solidFill>
                <a:schemeClr val="tx1"/>
              </a:solidFill>
            </a:rPr>
            <a:t> de variables</a:t>
          </a:r>
          <a:endParaRPr lang="ar-DZ" dirty="0" smtClean="0">
            <a:solidFill>
              <a:schemeClr val="tx1"/>
            </a:solidFill>
          </a:endParaRPr>
        </a:p>
        <a:p>
          <a:r>
            <a:rPr lang="ar-DZ" dirty="0" smtClean="0">
              <a:solidFill>
                <a:schemeClr val="tx1"/>
              </a:solidFill>
            </a:rPr>
            <a:t>التعريف بالمتغير</a:t>
          </a:r>
          <a:endParaRPr lang="fr-FR" dirty="0">
            <a:solidFill>
              <a:schemeClr val="tx1"/>
            </a:solidFill>
          </a:endParaRPr>
        </a:p>
      </dgm:t>
    </dgm:pt>
    <dgm:pt modelId="{5B27A48C-F4E8-4297-92E2-801E0ED0081E}" type="parTrans" cxnId="{5FFD84DA-D2FA-428E-AA7F-051F4BE585D5}">
      <dgm:prSet/>
      <dgm:spPr/>
      <dgm:t>
        <a:bodyPr/>
        <a:lstStyle/>
        <a:p>
          <a:endParaRPr lang="fr-FR"/>
        </a:p>
      </dgm:t>
    </dgm:pt>
    <dgm:pt modelId="{AD7256FD-0258-481E-AA56-A5471E42930A}" type="sibTrans" cxnId="{5FFD84DA-D2FA-428E-AA7F-051F4BE585D5}">
      <dgm:prSet/>
      <dgm:spPr>
        <a:solidFill>
          <a:srgbClr val="002060"/>
        </a:solidFill>
      </dgm:spPr>
      <dgm:t>
        <a:bodyPr/>
        <a:lstStyle/>
        <a:p>
          <a:endParaRPr lang="fr-FR"/>
        </a:p>
      </dgm:t>
    </dgm:pt>
    <dgm:pt modelId="{5F97E176-D73C-4AF9-9848-1F518424332C}">
      <dgm:prSet phldrT="[Texte]"/>
      <dgm:spPr>
        <a:solidFill>
          <a:srgbClr val="FFC000"/>
        </a:solidFill>
      </dgm:spPr>
      <dgm:t>
        <a:bodyPr/>
        <a:lstStyle/>
        <a:p>
          <a:r>
            <a:rPr lang="fr-FR" dirty="0" err="1" smtClean="0">
              <a:solidFill>
                <a:schemeClr val="tx1"/>
              </a:solidFill>
            </a:rPr>
            <a:t>Vieu</a:t>
          </a:r>
          <a:r>
            <a:rPr lang="fr-FR" dirty="0" smtClean="0">
              <a:solidFill>
                <a:schemeClr val="tx1"/>
              </a:solidFill>
            </a:rPr>
            <a:t> de données</a:t>
          </a:r>
        </a:p>
        <a:p>
          <a:r>
            <a:rPr lang="ar-DZ" dirty="0" smtClean="0">
              <a:solidFill>
                <a:schemeClr val="tx1"/>
              </a:solidFill>
            </a:rPr>
            <a:t>إدخال البيانات</a:t>
          </a:r>
          <a:r>
            <a:rPr lang="fr-FR" dirty="0" smtClean="0">
              <a:solidFill>
                <a:schemeClr val="tx1"/>
              </a:solidFill>
            </a:rPr>
            <a:t> </a:t>
          </a:r>
          <a:endParaRPr lang="fr-FR" dirty="0">
            <a:solidFill>
              <a:schemeClr val="tx1"/>
            </a:solidFill>
          </a:endParaRPr>
        </a:p>
      </dgm:t>
    </dgm:pt>
    <dgm:pt modelId="{AD319995-876B-477F-9D52-AD81F79C471D}" type="parTrans" cxnId="{0328F7EA-FB18-44E4-A310-C5F64FD4C4EB}">
      <dgm:prSet/>
      <dgm:spPr/>
      <dgm:t>
        <a:bodyPr/>
        <a:lstStyle/>
        <a:p>
          <a:endParaRPr lang="fr-FR"/>
        </a:p>
      </dgm:t>
    </dgm:pt>
    <dgm:pt modelId="{DCDA7AB9-66C6-42C0-A09D-B73D083DC256}" type="sibTrans" cxnId="{0328F7EA-FB18-44E4-A310-C5F64FD4C4EB}">
      <dgm:prSet/>
      <dgm:spPr>
        <a:solidFill>
          <a:srgbClr val="002060"/>
        </a:solidFill>
      </dgm:spPr>
      <dgm:t>
        <a:bodyPr/>
        <a:lstStyle/>
        <a:p>
          <a:endParaRPr lang="fr-FR"/>
        </a:p>
      </dgm:t>
    </dgm:pt>
    <dgm:pt modelId="{BE1C1643-0F18-4942-A695-B1A347F203BB}" type="pres">
      <dgm:prSet presAssocID="{149E6A43-33F7-4515-8F7C-2B44194D17A4}" presName="Name0" presStyleCnt="0">
        <dgm:presLayoutVars>
          <dgm:dir/>
          <dgm:resizeHandles val="exact"/>
        </dgm:presLayoutVars>
      </dgm:prSet>
      <dgm:spPr/>
    </dgm:pt>
    <dgm:pt modelId="{37163897-4709-4894-B191-4B68C970B334}" type="pres">
      <dgm:prSet presAssocID="{18F37C73-D3B7-468C-9ADA-CD92ED851162}" presName="node" presStyleLbl="node1" presStyleIdx="0" presStyleCnt="3">
        <dgm:presLayoutVars>
          <dgm:bulletEnabled val="1"/>
        </dgm:presLayoutVars>
      </dgm:prSet>
      <dgm:spPr/>
    </dgm:pt>
    <dgm:pt modelId="{52A68B87-E8BF-4BF1-BBCC-A90A415B8039}" type="pres">
      <dgm:prSet presAssocID="{65BFDABB-1CDA-4201-90B8-7F0775B611DF}" presName="sibTrans" presStyleLbl="sibTrans2D1" presStyleIdx="0" presStyleCnt="3"/>
      <dgm:spPr/>
    </dgm:pt>
    <dgm:pt modelId="{4778D736-48C7-4085-B98E-35401B141830}" type="pres">
      <dgm:prSet presAssocID="{65BFDABB-1CDA-4201-90B8-7F0775B611DF}" presName="connectorText" presStyleLbl="sibTrans2D1" presStyleIdx="0" presStyleCnt="3"/>
      <dgm:spPr/>
    </dgm:pt>
    <dgm:pt modelId="{59E3DA39-EC77-47F7-B40E-44B3E216F4AF}" type="pres">
      <dgm:prSet presAssocID="{C7B06D2B-02BC-4725-8C56-8F9AA28C150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3EC4F3-5651-4CC2-AF47-35ABA27AC28C}" type="pres">
      <dgm:prSet presAssocID="{AD7256FD-0258-481E-AA56-A5471E42930A}" presName="sibTrans" presStyleLbl="sibTrans2D1" presStyleIdx="1" presStyleCnt="3"/>
      <dgm:spPr/>
    </dgm:pt>
    <dgm:pt modelId="{255638EF-6D9D-41D4-9180-109D7064C8A6}" type="pres">
      <dgm:prSet presAssocID="{AD7256FD-0258-481E-AA56-A5471E42930A}" presName="connectorText" presStyleLbl="sibTrans2D1" presStyleIdx="1" presStyleCnt="3"/>
      <dgm:spPr/>
    </dgm:pt>
    <dgm:pt modelId="{02DD35BE-6678-4743-B769-74780F91301F}" type="pres">
      <dgm:prSet presAssocID="{5F97E176-D73C-4AF9-9848-1F518424332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E71478-C9EB-41B0-B5BB-5C08706781AA}" type="pres">
      <dgm:prSet presAssocID="{DCDA7AB9-66C6-42C0-A09D-B73D083DC256}" presName="sibTrans" presStyleLbl="sibTrans2D1" presStyleIdx="2" presStyleCnt="3"/>
      <dgm:spPr/>
    </dgm:pt>
    <dgm:pt modelId="{608A55EC-E618-499F-8C7C-DA1EC60DE857}" type="pres">
      <dgm:prSet presAssocID="{DCDA7AB9-66C6-42C0-A09D-B73D083DC256}" presName="connectorText" presStyleLbl="sibTrans2D1" presStyleIdx="2" presStyleCnt="3"/>
      <dgm:spPr/>
    </dgm:pt>
  </dgm:ptLst>
  <dgm:cxnLst>
    <dgm:cxn modelId="{0328F7EA-FB18-44E4-A310-C5F64FD4C4EB}" srcId="{149E6A43-33F7-4515-8F7C-2B44194D17A4}" destId="{5F97E176-D73C-4AF9-9848-1F518424332C}" srcOrd="2" destOrd="0" parTransId="{AD319995-876B-477F-9D52-AD81F79C471D}" sibTransId="{DCDA7AB9-66C6-42C0-A09D-B73D083DC256}"/>
    <dgm:cxn modelId="{06BDF200-D2EE-41FC-8CFB-66A048C70DFE}" type="presOf" srcId="{65BFDABB-1CDA-4201-90B8-7F0775B611DF}" destId="{52A68B87-E8BF-4BF1-BBCC-A90A415B8039}" srcOrd="0" destOrd="0" presId="urn:microsoft.com/office/officeart/2005/8/layout/cycle7"/>
    <dgm:cxn modelId="{8399C597-8212-4BAC-8518-4537F6C3B796}" type="presOf" srcId="{DCDA7AB9-66C6-42C0-A09D-B73D083DC256}" destId="{EEE71478-C9EB-41B0-B5BB-5C08706781AA}" srcOrd="0" destOrd="0" presId="urn:microsoft.com/office/officeart/2005/8/layout/cycle7"/>
    <dgm:cxn modelId="{098BA7A8-53F5-438E-B2EB-CB6B76A3028E}" type="presOf" srcId="{DCDA7AB9-66C6-42C0-A09D-B73D083DC256}" destId="{608A55EC-E618-499F-8C7C-DA1EC60DE857}" srcOrd="1" destOrd="0" presId="urn:microsoft.com/office/officeart/2005/8/layout/cycle7"/>
    <dgm:cxn modelId="{E845018E-3236-4BC8-865F-4C9A3E5EA848}" type="presOf" srcId="{5F97E176-D73C-4AF9-9848-1F518424332C}" destId="{02DD35BE-6678-4743-B769-74780F91301F}" srcOrd="0" destOrd="0" presId="urn:microsoft.com/office/officeart/2005/8/layout/cycle7"/>
    <dgm:cxn modelId="{DA77E36E-F1A2-4DE0-A0F6-A14CCEBA79B0}" type="presOf" srcId="{149E6A43-33F7-4515-8F7C-2B44194D17A4}" destId="{BE1C1643-0F18-4942-A695-B1A347F203BB}" srcOrd="0" destOrd="0" presId="urn:microsoft.com/office/officeart/2005/8/layout/cycle7"/>
    <dgm:cxn modelId="{C0C6B9BF-B56D-40D4-B942-C3DE06AFA4F4}" type="presOf" srcId="{AD7256FD-0258-481E-AA56-A5471E42930A}" destId="{255638EF-6D9D-41D4-9180-109D7064C8A6}" srcOrd="1" destOrd="0" presId="urn:microsoft.com/office/officeart/2005/8/layout/cycle7"/>
    <dgm:cxn modelId="{CA04407A-E2D9-423A-AF8A-3B78CE212717}" type="presOf" srcId="{AD7256FD-0258-481E-AA56-A5471E42930A}" destId="{F33EC4F3-5651-4CC2-AF47-35ABA27AC28C}" srcOrd="0" destOrd="0" presId="urn:microsoft.com/office/officeart/2005/8/layout/cycle7"/>
    <dgm:cxn modelId="{F5862E01-CC73-4DE1-A9B0-E1A642E5D7AF}" srcId="{149E6A43-33F7-4515-8F7C-2B44194D17A4}" destId="{18F37C73-D3B7-468C-9ADA-CD92ED851162}" srcOrd="0" destOrd="0" parTransId="{EE75C252-C435-41F3-B397-9BAF1FDE8EC1}" sibTransId="{65BFDABB-1CDA-4201-90B8-7F0775B611DF}"/>
    <dgm:cxn modelId="{F5ADBBD6-FDCA-4056-B87A-70CA00F4686D}" type="presOf" srcId="{18F37C73-D3B7-468C-9ADA-CD92ED851162}" destId="{37163897-4709-4894-B191-4B68C970B334}" srcOrd="0" destOrd="0" presId="urn:microsoft.com/office/officeart/2005/8/layout/cycle7"/>
    <dgm:cxn modelId="{5FFD84DA-D2FA-428E-AA7F-051F4BE585D5}" srcId="{149E6A43-33F7-4515-8F7C-2B44194D17A4}" destId="{C7B06D2B-02BC-4725-8C56-8F9AA28C1508}" srcOrd="1" destOrd="0" parTransId="{5B27A48C-F4E8-4297-92E2-801E0ED0081E}" sibTransId="{AD7256FD-0258-481E-AA56-A5471E42930A}"/>
    <dgm:cxn modelId="{EE1F83E6-58E6-4645-B88D-AF0E2F17445C}" type="presOf" srcId="{C7B06D2B-02BC-4725-8C56-8F9AA28C1508}" destId="{59E3DA39-EC77-47F7-B40E-44B3E216F4AF}" srcOrd="0" destOrd="0" presId="urn:microsoft.com/office/officeart/2005/8/layout/cycle7"/>
    <dgm:cxn modelId="{550EE383-D31C-4CD6-AC6D-6E5D24ED40A6}" type="presOf" srcId="{65BFDABB-1CDA-4201-90B8-7F0775B611DF}" destId="{4778D736-48C7-4085-B98E-35401B141830}" srcOrd="1" destOrd="0" presId="urn:microsoft.com/office/officeart/2005/8/layout/cycle7"/>
    <dgm:cxn modelId="{663A8830-AB64-42D2-8BB3-9ACA8FF1D5B4}" type="presParOf" srcId="{BE1C1643-0F18-4942-A695-B1A347F203BB}" destId="{37163897-4709-4894-B191-4B68C970B334}" srcOrd="0" destOrd="0" presId="urn:microsoft.com/office/officeart/2005/8/layout/cycle7"/>
    <dgm:cxn modelId="{9E6629C7-7E84-4F78-B3EF-1C3759BA5AF8}" type="presParOf" srcId="{BE1C1643-0F18-4942-A695-B1A347F203BB}" destId="{52A68B87-E8BF-4BF1-BBCC-A90A415B8039}" srcOrd="1" destOrd="0" presId="urn:microsoft.com/office/officeart/2005/8/layout/cycle7"/>
    <dgm:cxn modelId="{F76A7F11-B368-4694-8B38-F8852E98D091}" type="presParOf" srcId="{52A68B87-E8BF-4BF1-BBCC-A90A415B8039}" destId="{4778D736-48C7-4085-B98E-35401B141830}" srcOrd="0" destOrd="0" presId="urn:microsoft.com/office/officeart/2005/8/layout/cycle7"/>
    <dgm:cxn modelId="{A1468C31-1C22-49F6-BBC8-E95B783CD771}" type="presParOf" srcId="{BE1C1643-0F18-4942-A695-B1A347F203BB}" destId="{59E3DA39-EC77-47F7-B40E-44B3E216F4AF}" srcOrd="2" destOrd="0" presId="urn:microsoft.com/office/officeart/2005/8/layout/cycle7"/>
    <dgm:cxn modelId="{8B0B7118-F024-447F-A052-A7CADB0E7F01}" type="presParOf" srcId="{BE1C1643-0F18-4942-A695-B1A347F203BB}" destId="{F33EC4F3-5651-4CC2-AF47-35ABA27AC28C}" srcOrd="3" destOrd="0" presId="urn:microsoft.com/office/officeart/2005/8/layout/cycle7"/>
    <dgm:cxn modelId="{970C2B4F-7646-4F58-9860-8FC558C96F36}" type="presParOf" srcId="{F33EC4F3-5651-4CC2-AF47-35ABA27AC28C}" destId="{255638EF-6D9D-41D4-9180-109D7064C8A6}" srcOrd="0" destOrd="0" presId="urn:microsoft.com/office/officeart/2005/8/layout/cycle7"/>
    <dgm:cxn modelId="{B7B31F40-AFE3-4983-AF4E-F51B6BA9A080}" type="presParOf" srcId="{BE1C1643-0F18-4942-A695-B1A347F203BB}" destId="{02DD35BE-6678-4743-B769-74780F91301F}" srcOrd="4" destOrd="0" presId="urn:microsoft.com/office/officeart/2005/8/layout/cycle7"/>
    <dgm:cxn modelId="{F4D366C2-3C97-4E44-B389-087F390258E1}" type="presParOf" srcId="{BE1C1643-0F18-4942-A695-B1A347F203BB}" destId="{EEE71478-C9EB-41B0-B5BB-5C08706781AA}" srcOrd="5" destOrd="0" presId="urn:microsoft.com/office/officeart/2005/8/layout/cycle7"/>
    <dgm:cxn modelId="{624E7E7B-ECB4-4AAD-AE2B-F99447C02C50}" type="presParOf" srcId="{EEE71478-C9EB-41B0-B5BB-5C08706781AA}" destId="{608A55EC-E618-499F-8C7C-DA1EC60DE857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63897-4709-4894-B191-4B68C970B334}">
      <dsp:nvSpPr>
        <dsp:cNvPr id="0" name=""/>
        <dsp:cNvSpPr/>
      </dsp:nvSpPr>
      <dsp:spPr>
        <a:xfrm>
          <a:off x="3111499" y="1027"/>
          <a:ext cx="1904999" cy="95249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 err="1" smtClean="0">
              <a:solidFill>
                <a:schemeClr val="tx1"/>
              </a:solidFill>
            </a:rPr>
            <a:t>Spss</a:t>
          </a:r>
          <a:endParaRPr lang="fr-FR" sz="4000" kern="1200" dirty="0">
            <a:solidFill>
              <a:schemeClr val="tx1"/>
            </a:solidFill>
          </a:endParaRPr>
        </a:p>
      </dsp:txBody>
      <dsp:txXfrm>
        <a:off x="3139397" y="28925"/>
        <a:ext cx="1849203" cy="896703"/>
      </dsp:txXfrm>
    </dsp:sp>
    <dsp:sp modelId="{52A68B87-E8BF-4BF1-BBCC-A90A415B8039}">
      <dsp:nvSpPr>
        <dsp:cNvPr id="0" name=""/>
        <dsp:cNvSpPr/>
      </dsp:nvSpPr>
      <dsp:spPr>
        <a:xfrm rot="3600000">
          <a:off x="4354204" y="1672546"/>
          <a:ext cx="992243" cy="333375"/>
        </a:xfrm>
        <a:prstGeom prst="left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4454217" y="1739221"/>
        <a:ext cx="792218" cy="200025"/>
      </dsp:txXfrm>
    </dsp:sp>
    <dsp:sp modelId="{59E3DA39-EC77-47F7-B40E-44B3E216F4AF}">
      <dsp:nvSpPr>
        <dsp:cNvPr id="0" name=""/>
        <dsp:cNvSpPr/>
      </dsp:nvSpPr>
      <dsp:spPr>
        <a:xfrm>
          <a:off x="4684152" y="2724940"/>
          <a:ext cx="1904999" cy="95249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err="1" smtClean="0">
              <a:solidFill>
                <a:schemeClr val="tx1"/>
              </a:solidFill>
            </a:rPr>
            <a:t>Vieu</a:t>
          </a:r>
          <a:r>
            <a:rPr lang="fr-FR" sz="1900" kern="1200" dirty="0" smtClean="0">
              <a:solidFill>
                <a:schemeClr val="tx1"/>
              </a:solidFill>
            </a:rPr>
            <a:t> de variables</a:t>
          </a:r>
          <a:endParaRPr lang="ar-DZ" sz="1900" kern="1200" dirty="0" smtClean="0">
            <a:solidFill>
              <a:schemeClr val="tx1"/>
            </a:solidFill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kern="1200" dirty="0" smtClean="0">
              <a:solidFill>
                <a:schemeClr val="tx1"/>
              </a:solidFill>
            </a:rPr>
            <a:t>التعريف بالمتغير</a:t>
          </a:r>
          <a:endParaRPr lang="fr-FR" sz="1900" kern="1200" dirty="0">
            <a:solidFill>
              <a:schemeClr val="tx1"/>
            </a:solidFill>
          </a:endParaRPr>
        </a:p>
      </dsp:txBody>
      <dsp:txXfrm>
        <a:off x="4712050" y="2752838"/>
        <a:ext cx="1849203" cy="896703"/>
      </dsp:txXfrm>
    </dsp:sp>
    <dsp:sp modelId="{F33EC4F3-5651-4CC2-AF47-35ABA27AC28C}">
      <dsp:nvSpPr>
        <dsp:cNvPr id="0" name=""/>
        <dsp:cNvSpPr/>
      </dsp:nvSpPr>
      <dsp:spPr>
        <a:xfrm rot="10800000">
          <a:off x="3567878" y="3034503"/>
          <a:ext cx="992243" cy="333375"/>
        </a:xfrm>
        <a:prstGeom prst="left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10800000">
        <a:off x="3667890" y="3101178"/>
        <a:ext cx="792218" cy="200025"/>
      </dsp:txXfrm>
    </dsp:sp>
    <dsp:sp modelId="{02DD35BE-6678-4743-B769-74780F91301F}">
      <dsp:nvSpPr>
        <dsp:cNvPr id="0" name=""/>
        <dsp:cNvSpPr/>
      </dsp:nvSpPr>
      <dsp:spPr>
        <a:xfrm>
          <a:off x="1538847" y="2724940"/>
          <a:ext cx="1904999" cy="95249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err="1" smtClean="0">
              <a:solidFill>
                <a:schemeClr val="tx1"/>
              </a:solidFill>
            </a:rPr>
            <a:t>Vieu</a:t>
          </a:r>
          <a:r>
            <a:rPr lang="fr-FR" sz="1900" kern="1200" dirty="0" smtClean="0">
              <a:solidFill>
                <a:schemeClr val="tx1"/>
              </a:solidFill>
            </a:rPr>
            <a:t> de données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kern="1200" dirty="0" smtClean="0">
              <a:solidFill>
                <a:schemeClr val="tx1"/>
              </a:solidFill>
            </a:rPr>
            <a:t>إدخال البيانات</a:t>
          </a:r>
          <a:r>
            <a:rPr lang="fr-FR" sz="1900" kern="1200" dirty="0" smtClean="0">
              <a:solidFill>
                <a:schemeClr val="tx1"/>
              </a:solidFill>
            </a:rPr>
            <a:t> </a:t>
          </a:r>
          <a:endParaRPr lang="fr-FR" sz="1900" kern="1200" dirty="0">
            <a:solidFill>
              <a:schemeClr val="tx1"/>
            </a:solidFill>
          </a:endParaRPr>
        </a:p>
      </dsp:txBody>
      <dsp:txXfrm>
        <a:off x="1566745" y="2752838"/>
        <a:ext cx="1849203" cy="896703"/>
      </dsp:txXfrm>
    </dsp:sp>
    <dsp:sp modelId="{EEE71478-C9EB-41B0-B5BB-5C08706781AA}">
      <dsp:nvSpPr>
        <dsp:cNvPr id="0" name=""/>
        <dsp:cNvSpPr/>
      </dsp:nvSpPr>
      <dsp:spPr>
        <a:xfrm rot="18000000">
          <a:off x="2781552" y="1672546"/>
          <a:ext cx="992243" cy="333375"/>
        </a:xfrm>
        <a:prstGeom prst="left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2881565" y="1739221"/>
        <a:ext cx="792218" cy="200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9080-88ED-472C-863E-BB69DDA5F6C2}" type="datetimeFigureOut">
              <a:rPr lang="fr-FR" smtClean="0"/>
              <a:t>28/01/2021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CF75-1866-4DF5-A481-EDDAF4F7C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60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9080-88ED-472C-863E-BB69DDA5F6C2}" type="datetimeFigureOut">
              <a:rPr lang="fr-FR" smtClean="0"/>
              <a:t>28/01/2021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CF75-1866-4DF5-A481-EDDAF4F7C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841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9080-88ED-472C-863E-BB69DDA5F6C2}" type="datetimeFigureOut">
              <a:rPr lang="fr-FR" smtClean="0"/>
              <a:t>28/01/2021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CF75-1866-4DF5-A481-EDDAF4F7C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83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9080-88ED-472C-863E-BB69DDA5F6C2}" type="datetimeFigureOut">
              <a:rPr lang="fr-FR" smtClean="0"/>
              <a:t>28/01/2021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CF75-1866-4DF5-A481-EDDAF4F7C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33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9080-88ED-472C-863E-BB69DDA5F6C2}" type="datetimeFigureOut">
              <a:rPr lang="fr-FR" smtClean="0"/>
              <a:t>28/01/2021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CF75-1866-4DF5-A481-EDDAF4F7C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37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9080-88ED-472C-863E-BB69DDA5F6C2}" type="datetimeFigureOut">
              <a:rPr lang="fr-FR" smtClean="0"/>
              <a:t>28/01/2021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CF75-1866-4DF5-A481-EDDAF4F7C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232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9080-88ED-472C-863E-BB69DDA5F6C2}" type="datetimeFigureOut">
              <a:rPr lang="fr-FR" smtClean="0"/>
              <a:t>28/01/2021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CF75-1866-4DF5-A481-EDDAF4F7C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00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9080-88ED-472C-863E-BB69DDA5F6C2}" type="datetimeFigureOut">
              <a:rPr lang="fr-FR" smtClean="0"/>
              <a:t>28/01/2021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CF75-1866-4DF5-A481-EDDAF4F7C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71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9080-88ED-472C-863E-BB69DDA5F6C2}" type="datetimeFigureOut">
              <a:rPr lang="fr-FR" smtClean="0"/>
              <a:t>28/01/2021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CF75-1866-4DF5-A481-EDDAF4F7C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22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9080-88ED-472C-863E-BB69DDA5F6C2}" type="datetimeFigureOut">
              <a:rPr lang="fr-FR" smtClean="0"/>
              <a:t>28/01/2021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CF75-1866-4DF5-A481-EDDAF4F7C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426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9080-88ED-472C-863E-BB69DDA5F6C2}" type="datetimeFigureOut">
              <a:rPr lang="fr-FR" smtClean="0"/>
              <a:t>28/01/2021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CF75-1866-4DF5-A481-EDDAF4F7C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30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19080-88ED-472C-863E-BB69DDA5F6C2}" type="datetimeFigureOut">
              <a:rPr lang="fr-FR" smtClean="0"/>
              <a:t>28/01/2021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CF75-1866-4DF5-A481-EDDAF4F7C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942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513281"/>
            <a:ext cx="9144000" cy="2387600"/>
          </a:xfrm>
          <a:solidFill>
            <a:srgbClr val="FFC000"/>
          </a:solidFill>
          <a:scene3d>
            <a:camera prst="perspectiveRelaxedModerately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المحاضرة رقم3 :التعريف ببرنامج </a:t>
            </a:r>
            <a:r>
              <a:rPr lang="fr-FR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spss</a:t>
            </a:r>
            <a:r>
              <a:rPr lang="fr-FR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وكيفية فتح ملفات جديدة أو قديمة</a:t>
            </a:r>
            <a:endParaRPr lang="fr-FR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0052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177"/>
    </mc:Choice>
    <mc:Fallback>
      <p:transition spd="slow" advTm="2017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73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1199023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69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725768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ar-DZ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</a:rPr>
              <a:t>حفظ الملف</a:t>
            </a:r>
            <a:endParaRPr lang="fr-F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71224"/>
            <a:ext cx="12192000" cy="528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49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0785" y="24036"/>
            <a:ext cx="10515600" cy="703821"/>
          </a:xfrm>
          <a:solidFill>
            <a:srgbClr val="FFC000"/>
          </a:solidFill>
        </p:spPr>
        <p:txBody>
          <a:bodyPr/>
          <a:lstStyle/>
          <a:p>
            <a:pPr algn="ctr" rtl="1"/>
            <a:r>
              <a:rPr lang="ar-DZ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مفهوم </a:t>
            </a:r>
            <a:r>
              <a:rPr lang="fr-F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SPSS</a:t>
            </a:r>
            <a:endParaRPr lang="fr-F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2394" y="727857"/>
            <a:ext cx="11743291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b="1" dirty="0" smtClean="0">
                <a:solidFill>
                  <a:srgbClr val="000000"/>
                </a:solidFill>
                <a:latin typeface="Hacen_Liner_Screen"/>
                <a:cs typeface="Arial" panose="020B0604020202020204" pitchFamily="34" charset="0"/>
              </a:rPr>
              <a:t>هو اختصار للأحرف الأولى من كلمات الآتية</a:t>
            </a:r>
            <a:endParaRPr lang="fr-FR" b="1" dirty="0" smtClean="0">
              <a:solidFill>
                <a:srgbClr val="000000"/>
              </a:solidFill>
              <a:latin typeface="Hacen_Liner_Screen"/>
              <a:cs typeface="Arial" panose="020B0604020202020204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acen_Liner_Screen"/>
              <a:cs typeface="Arial" panose="020B0604020202020204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acen_Liner_Screen"/>
              <a:cs typeface="Arial" panose="020B0604020202020204" pitchFamily="34" charset="0"/>
            </a:endParaRPr>
          </a:p>
          <a:p>
            <a:pPr marL="0" indent="0" rtl="1">
              <a:lnSpc>
                <a:spcPct val="100000"/>
              </a:lnSpc>
              <a:buNone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Arial" panose="020B0604020202020204" pitchFamily="34" charset="0"/>
              </a:rPr>
              <a:t>S: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Arial" panose="020B0604020202020204" pitchFamily="34" charset="0"/>
              </a:rPr>
              <a:t>Statistical</a:t>
            </a:r>
            <a:endParaRPr kumimoji="0" lang="ar-DZ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acen_Liner_Screen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Arial" panose="020B0604020202020204" pitchFamily="34" charset="0"/>
              </a:rPr>
              <a:t>P:</a:t>
            </a:r>
            <a:r>
              <a:rPr kumimoji="0" lang="fr-FR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Arial" panose="020B0604020202020204" pitchFamily="34" charset="0"/>
              </a:rPr>
              <a:t> Package                    </a:t>
            </a:r>
            <a:r>
              <a:rPr kumimoji="0" lang="fr-FR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</a:rPr>
              <a:t>Statistical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</a:rPr>
              <a:t> package for social sciences</a:t>
            </a:r>
            <a:endParaRPr kumimoji="0" lang="ar-DZ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acen_Liner_Screen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Arial" panose="020B0604020202020204" pitchFamily="34" charset="0"/>
              </a:rPr>
              <a:t>S:Social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fr-FR" b="1" dirty="0" smtClean="0">
                <a:solidFill>
                  <a:srgbClr val="000000"/>
                </a:solidFill>
                <a:latin typeface="Hacen_Liner_Screen"/>
                <a:cs typeface="Arial" panose="020B0604020202020204" pitchFamily="34" charset="0"/>
              </a:rPr>
              <a:t>S: Sciences</a:t>
            </a:r>
            <a:r>
              <a:rPr lang="ar-SA" dirty="0">
                <a:solidFill>
                  <a:srgbClr val="000000"/>
                </a:solidFill>
                <a:latin typeface="Hacen_Liner_Screen"/>
              </a:rPr>
              <a:t> </a:t>
            </a:r>
            <a:r>
              <a:rPr lang="ar-SA" dirty="0" err="1">
                <a:solidFill>
                  <a:srgbClr val="000000"/>
                </a:solidFill>
                <a:latin typeface="Hacen_Liner_Screen"/>
              </a:rPr>
              <a:t>أى</a:t>
            </a:r>
            <a:r>
              <a:rPr lang="ar-SA" dirty="0">
                <a:solidFill>
                  <a:srgbClr val="000000"/>
                </a:solidFill>
                <a:latin typeface="Hacen_Liner_Screen"/>
              </a:rPr>
              <a:t> </a:t>
            </a:r>
            <a:r>
              <a:rPr lang="ar-DZ" dirty="0" smtClean="0">
                <a:solidFill>
                  <a:srgbClr val="000000"/>
                </a:solidFill>
                <a:latin typeface="Hacen_Liner_Screen"/>
              </a:rPr>
              <a:t>«</a:t>
            </a:r>
            <a:r>
              <a:rPr lang="ar-SA" dirty="0" smtClean="0">
                <a:solidFill>
                  <a:srgbClr val="000000"/>
                </a:solidFill>
                <a:latin typeface="Hacen_Liner_Screen"/>
              </a:rPr>
              <a:t>الحزم </a:t>
            </a:r>
            <a:r>
              <a:rPr lang="ar-SA" dirty="0">
                <a:solidFill>
                  <a:srgbClr val="000000"/>
                </a:solidFill>
                <a:latin typeface="Hacen_Liner_Screen"/>
              </a:rPr>
              <a:t>الإحصائية للعلوم </a:t>
            </a:r>
            <a:r>
              <a:rPr lang="ar-SA" dirty="0" smtClean="0">
                <a:solidFill>
                  <a:srgbClr val="000000"/>
                </a:solidFill>
                <a:latin typeface="Hacen_Liner_Screen"/>
              </a:rPr>
              <a:t>الاجتماعية</a:t>
            </a:r>
            <a:r>
              <a:rPr lang="ar-DZ" dirty="0" smtClean="0">
                <a:solidFill>
                  <a:srgbClr val="000000"/>
                </a:solidFill>
                <a:latin typeface="Hacen_Liner_Screen"/>
              </a:rPr>
              <a:t>»                    </a:t>
            </a:r>
            <a:r>
              <a:rPr lang="fr-FR" dirty="0" smtClean="0">
                <a:solidFill>
                  <a:srgbClr val="000000"/>
                </a:solidFill>
                <a:latin typeface="Hacen_Liner_Screen"/>
              </a:rPr>
              <a:t> </a:t>
            </a:r>
            <a:r>
              <a:rPr lang="ar-SA" sz="1400" dirty="0" smtClean="0">
                <a:solidFill>
                  <a:srgbClr val="000000"/>
                </a:solidFill>
                <a:latin typeface="Hacen_Liner_Screen"/>
              </a:rPr>
              <a:t> </a:t>
            </a:r>
            <a:r>
              <a:rPr lang="fr-FR" sz="1400" dirty="0" smtClean="0">
                <a:solidFill>
                  <a:srgbClr val="000000"/>
                </a:solidFill>
                <a:latin typeface="Hacen_Liner_Screen"/>
              </a:rPr>
              <a:t>                      </a:t>
            </a:r>
            <a:r>
              <a:rPr lang="ar-SA" sz="1400" dirty="0" smtClean="0">
                <a:solidFill>
                  <a:srgbClr val="000000"/>
                </a:solidFill>
                <a:latin typeface="Hacen_Liner_Screen"/>
              </a:rPr>
              <a:t> </a:t>
            </a:r>
            <a:endParaRPr lang="fr-FR" sz="1400" b="1" dirty="0" smtClean="0">
              <a:solidFill>
                <a:srgbClr val="000000"/>
              </a:solidFill>
              <a:latin typeface="Hacen_Liner_Screen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DZ" sz="1400" dirty="0"/>
          </a:p>
          <a:p>
            <a:pPr marL="0" lvl="0" indent="0" algn="just" rtl="1">
              <a:lnSpc>
                <a:spcPct val="100000"/>
              </a:lnSpc>
              <a:buNone/>
            </a:pPr>
            <a:r>
              <a:rPr kumimoji="0" lang="ar-DZ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برنامج</a:t>
            </a:r>
            <a:r>
              <a:rPr kumimoji="0" lang="ar-DZ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 </a:t>
            </a: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عبارة عن</a:t>
            </a:r>
            <a:r>
              <a:rPr kumimoji="0" lang="ar-DZ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 برنامج </a:t>
            </a: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حاسوبي متكاملة </a:t>
            </a:r>
            <a:r>
              <a:rPr lang="ar-DZ" dirty="0" smtClean="0">
                <a:solidFill>
                  <a:srgbClr val="000000"/>
                </a:solidFill>
                <a:latin typeface="Hacen_Liner_Screen"/>
                <a:cs typeface="+mj-cs"/>
              </a:rPr>
              <a:t>لإدخال البيانات أو تفريغ الاستمارة</a:t>
            </a: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 وتحليلها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.</a:t>
            </a: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 وقد أنشئ خصيصا لتحليل بيانات البحوث الاجتماعية لكنه لا يقتصر عليها فقط ،</a:t>
            </a:r>
            <a:r>
              <a:rPr lang="fr-FR" dirty="0">
                <a:solidFill>
                  <a:srgbClr val="000000"/>
                </a:solidFill>
                <a:latin typeface="Hacen_Liner_Screen"/>
                <a:cs typeface="+mj-cs"/>
              </a:rPr>
              <a:t> </a:t>
            </a: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بل يشتمل</a:t>
            </a:r>
            <a:r>
              <a:rPr lang="ar-SA" dirty="0">
                <a:solidFill>
                  <a:srgbClr val="000000"/>
                </a:solidFill>
                <a:latin typeface="Hacen_Liner_Screen"/>
              </a:rPr>
              <a:t> </a:t>
            </a:r>
            <a:r>
              <a:rPr lang="ar-SA" dirty="0" smtClean="0">
                <a:solidFill>
                  <a:srgbClr val="000000"/>
                </a:solidFill>
                <a:latin typeface="Hacen_Liner_Screen"/>
              </a:rPr>
              <a:t>جميع </a:t>
            </a:r>
            <a:r>
              <a:rPr lang="ar-SA" dirty="0">
                <a:solidFill>
                  <a:srgbClr val="000000"/>
                </a:solidFill>
                <a:latin typeface="Hacen_Liner_Screen"/>
              </a:rPr>
              <a:t>البحوث العلمية التي تشتمل </a:t>
            </a:r>
            <a:r>
              <a:rPr lang="ar-DZ" dirty="0" smtClean="0">
                <a:solidFill>
                  <a:srgbClr val="000000"/>
                </a:solidFill>
                <a:latin typeface="Hacen_Liner_Screen"/>
              </a:rPr>
              <a:t> بدورها </a:t>
            </a:r>
            <a:r>
              <a:rPr lang="ar-SA" dirty="0" smtClean="0">
                <a:solidFill>
                  <a:srgbClr val="000000"/>
                </a:solidFill>
                <a:latin typeface="Hacen_Liner_Screen"/>
              </a:rPr>
              <a:t>على </a:t>
            </a:r>
            <a:r>
              <a:rPr lang="ar-SA" dirty="0">
                <a:solidFill>
                  <a:srgbClr val="000000"/>
                </a:solidFill>
                <a:latin typeface="Hacen_Liner_Screen"/>
              </a:rPr>
              <a:t>العديد </a:t>
            </a:r>
            <a:r>
              <a:rPr lang="fr-FR" dirty="0">
                <a:solidFill>
                  <a:srgbClr val="000000"/>
                </a:solidFill>
                <a:latin typeface="Hacen_Liner_Screen"/>
              </a:rPr>
              <a:t> </a:t>
            </a:r>
            <a:r>
              <a:rPr lang="ar-SA" dirty="0">
                <a:solidFill>
                  <a:srgbClr val="000000"/>
                </a:solidFill>
                <a:latin typeface="Hacen_Liner_Screen"/>
              </a:rPr>
              <a:t>من البيانات الرقمية</a:t>
            </a: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 </a:t>
            </a:r>
            <a:r>
              <a:rPr kumimoji="0" lang="ar-DZ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و التي تحتاج الى </a:t>
            </a: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Hacen_Liner_Screen"/>
                <a:cs typeface="+mj-cs"/>
              </a:rPr>
              <a:t> </a:t>
            </a:r>
            <a:r>
              <a:rPr lang="ar-DZ" dirty="0" smtClean="0">
                <a:solidFill>
                  <a:srgbClr val="000000"/>
                </a:solidFill>
                <a:latin typeface="Hacen_Liner_Screen"/>
                <a:cs typeface="+mj-cs"/>
              </a:rPr>
              <a:t>جدولة البيانات و</a:t>
            </a: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الاختبارات الإحصائية تقريبًا </a:t>
            </a:r>
            <a:r>
              <a:rPr kumimoji="0" lang="ar-DZ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.</a:t>
            </a:r>
            <a:r>
              <a:rPr kumimoji="0" lang="ar-DZ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 ورغم ظهور برامج حاسوبية إحصائية </a:t>
            </a:r>
            <a:r>
              <a:rPr kumimoji="0" lang="ar-DZ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الا أنه  يعد من</a:t>
            </a: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 البرمجيات المشهورة ولهذا يرى الباحثون أنه أداة</a:t>
            </a:r>
            <a:r>
              <a:rPr kumimoji="0" lang="ar-DZ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 سهلة </a:t>
            </a:r>
            <a:r>
              <a:rPr kumimoji="0" lang="ar-DZ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الإستخدام</a:t>
            </a:r>
            <a:r>
              <a:rPr kumimoji="0" lang="ar-DZ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 و </a:t>
            </a:r>
            <a:r>
              <a:rPr kumimoji="0" lang="ar-SA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 فاعلة لتحليل شتى أنواع البحوث العلمية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  <a:cs typeface="+mj-cs"/>
              </a:rPr>
              <a:t> .</a:t>
            </a:r>
            <a:endParaRPr kumimoji="0" lang="fr-FR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</a:rPr>
              <a:t/>
            </a:r>
            <a:br>
              <a:rPr kumimoji="0" lang="fr-FR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acen_Liner_Screen"/>
              </a:rPr>
            </a:br>
            <a:endParaRPr kumimoji="0" lang="fr-FR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Flèche vers le bas 4"/>
          <p:cNvSpPr/>
          <p:nvPr/>
        </p:nvSpPr>
        <p:spPr>
          <a:xfrm rot="16200000">
            <a:off x="2376843" y="2222912"/>
            <a:ext cx="1545465" cy="10140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839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3058"/>
    </mc:Choice>
    <mc:Fallback>
      <p:transition spd="slow" advTm="8305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6684" y="107548"/>
            <a:ext cx="10515600" cy="53639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 rtl="1"/>
            <a:r>
              <a:rPr lang="ar-DZ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فتح برنامج </a:t>
            </a:r>
            <a:r>
              <a:rPr lang="fr-FR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spss</a:t>
            </a:r>
            <a:endParaRPr lang="fr-F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730" y="643944"/>
            <a:ext cx="11844269" cy="621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179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784"/>
    </mc:Choice>
    <mc:Fallback>
      <p:transition spd="slow" advTm="4978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scene3d>
            <a:camera prst="perspectiveFront"/>
            <a:lightRig rig="threePt" dir="t"/>
          </a:scene3d>
        </p:spPr>
        <p:txBody>
          <a:bodyPr/>
          <a:lstStyle/>
          <a:p>
            <a:pPr algn="ctr"/>
            <a:r>
              <a:rPr lang="ar-DZ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خطوات تفريغ </a:t>
            </a:r>
            <a:r>
              <a:rPr lang="ar-DZ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الإستمارة</a:t>
            </a:r>
            <a:r>
              <a:rPr lang="ar-DZ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endParaRPr lang="fr-FR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err="1" smtClean="0"/>
              <a:t>ﺍﻟﻨﺎﻓﺬﺓ</a:t>
            </a:r>
            <a:r>
              <a:rPr lang="ar-DZ" dirty="0" smtClean="0"/>
              <a:t> </a:t>
            </a:r>
            <a:r>
              <a:rPr lang="ar-DZ" dirty="0" err="1" smtClean="0"/>
              <a:t>ﺍﻟﺮﺋﻴﺴﻴﺔ</a:t>
            </a:r>
            <a:r>
              <a:rPr lang="ar-DZ" dirty="0" smtClean="0"/>
              <a:t> </a:t>
            </a:r>
            <a:r>
              <a:rPr lang="ar-DZ" dirty="0" err="1" smtClean="0"/>
              <a:t>ﻟﻠﱪﻧﺎﻣﺞ</a:t>
            </a:r>
            <a:r>
              <a:rPr lang="ar-DZ" dirty="0" smtClean="0"/>
              <a:t> </a:t>
            </a:r>
            <a:r>
              <a:rPr lang="ar-DZ" dirty="0" err="1" smtClean="0"/>
              <a:t>ﻣﻦ</a:t>
            </a:r>
            <a:r>
              <a:rPr lang="ar-DZ" dirty="0" smtClean="0"/>
              <a:t> </a:t>
            </a:r>
            <a:r>
              <a:rPr lang="ar-DZ" dirty="0" err="1" smtClean="0"/>
              <a:t>ﺃﺳﻔﻞ</a:t>
            </a:r>
            <a:r>
              <a:rPr lang="ar-DZ" dirty="0" smtClean="0"/>
              <a:t> نلاحظ :</a:t>
            </a:r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117720633"/>
              </p:ext>
            </p:extLst>
          </p:nvPr>
        </p:nvGraphicFramePr>
        <p:xfrm>
          <a:off x="2032000" y="2459865"/>
          <a:ext cx="8128000" cy="3678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7829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515"/>
    </mc:Choice>
    <mc:Fallback>
      <p:transition spd="slow" advTm="5951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13690" y="120426"/>
            <a:ext cx="3446172" cy="690943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ar-DZ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التعريف بالمتغير </a:t>
            </a:r>
            <a:endParaRPr lang="fr-FR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910" y="0"/>
            <a:ext cx="8435661" cy="674853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833835" y="2635601"/>
            <a:ext cx="30533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DZ" dirty="0" smtClean="0"/>
              <a:t>قواعده:</a:t>
            </a:r>
          </a:p>
          <a:p>
            <a:pPr algn="just" rtl="1"/>
            <a:r>
              <a:rPr lang="ar-DZ" dirty="0" smtClean="0"/>
              <a:t>الاسم </a:t>
            </a:r>
            <a:r>
              <a:rPr lang="fr-FR" dirty="0" smtClean="0"/>
              <a:t> Nom</a:t>
            </a:r>
            <a:r>
              <a:rPr lang="ar-DZ" dirty="0" smtClean="0"/>
              <a:t>: ان لا يتعدى 8 أحرف</a:t>
            </a:r>
          </a:p>
          <a:p>
            <a:pPr algn="just" rtl="1"/>
            <a:r>
              <a:rPr lang="ar-DZ" dirty="0" smtClean="0"/>
              <a:t>لا يبدأ برقم</a:t>
            </a:r>
          </a:p>
          <a:p>
            <a:pPr algn="just" rtl="1"/>
            <a:r>
              <a:rPr lang="ar-DZ" dirty="0" smtClean="0"/>
              <a:t>لا يقبل الرموز</a:t>
            </a:r>
            <a:endParaRPr lang="fr-FR" dirty="0" smtClean="0"/>
          </a:p>
          <a:p>
            <a:pPr algn="just" rtl="1"/>
            <a:r>
              <a:rPr lang="ar-DZ" dirty="0" smtClean="0"/>
              <a:t>لا يقبل </a:t>
            </a:r>
            <a:r>
              <a:rPr lang="ar-DZ" dirty="0" err="1" smtClean="0"/>
              <a:t>الفراع</a:t>
            </a:r>
            <a:endParaRPr lang="ar-DZ" dirty="0" smtClean="0"/>
          </a:p>
        </p:txBody>
      </p:sp>
      <p:sp>
        <p:nvSpPr>
          <p:cNvPr id="6" name="Ellipse 5"/>
          <p:cNvSpPr/>
          <p:nvPr/>
        </p:nvSpPr>
        <p:spPr>
          <a:xfrm>
            <a:off x="927279" y="4507605"/>
            <a:ext cx="1648496" cy="46363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err="1" smtClean="0"/>
              <a:t>إضغط</a:t>
            </a:r>
            <a:r>
              <a:rPr lang="ar-DZ" dirty="0" smtClean="0"/>
              <a:t> هنا</a:t>
            </a:r>
            <a:endParaRPr lang="fr-FR" dirty="0"/>
          </a:p>
        </p:txBody>
      </p:sp>
      <p:sp>
        <p:nvSpPr>
          <p:cNvPr id="9" name="Flèche vers le bas 8"/>
          <p:cNvSpPr/>
          <p:nvPr/>
        </p:nvSpPr>
        <p:spPr>
          <a:xfrm rot="1423494">
            <a:off x="957036" y="4879464"/>
            <a:ext cx="631064" cy="944923"/>
          </a:xfrm>
          <a:prstGeom prst="downArrow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9053848" y="1378039"/>
            <a:ext cx="2833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DZ" b="1" dirty="0"/>
              <a:t>عناصر قائمة عرض البيانات</a:t>
            </a:r>
            <a:r>
              <a:rPr lang="ar-DZ" b="1" dirty="0" smtClean="0"/>
              <a:t>:</a:t>
            </a:r>
            <a:endParaRPr lang="fr-FR" b="1" dirty="0" smtClean="0"/>
          </a:p>
          <a:p>
            <a:pPr algn="just" rtl="1"/>
            <a:r>
              <a:rPr lang="ar-DZ" b="1" dirty="0" smtClean="0"/>
              <a:t>1-الإسم (</a:t>
            </a:r>
            <a:r>
              <a:rPr lang="fr-FR" b="1" dirty="0" smtClean="0"/>
              <a:t>Nom</a:t>
            </a:r>
            <a:r>
              <a:rPr lang="ar-DZ" b="1" dirty="0" smtClean="0"/>
              <a:t>):  هو التعريف المختصر للسؤال 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437625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849"/>
    </mc:Choice>
    <mc:Fallback>
      <p:transition spd="slow" advTm="284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27334" y="210580"/>
            <a:ext cx="2764665" cy="761303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sz="2400" dirty="0" smtClean="0"/>
              <a:t>2-نوع المتغير (</a:t>
            </a:r>
            <a:r>
              <a:rPr lang="fr-FR" sz="2400" dirty="0" smtClean="0"/>
              <a:t>type</a:t>
            </a:r>
            <a:r>
              <a:rPr lang="ar-DZ" sz="2400" dirty="0" smtClean="0"/>
              <a:t>)</a:t>
            </a:r>
            <a:br>
              <a:rPr lang="ar-DZ" sz="2400" dirty="0" smtClean="0"/>
            </a:br>
            <a:r>
              <a:rPr lang="ar-DZ" sz="2400" dirty="0"/>
              <a:t/>
            </a:r>
            <a:br>
              <a:rPr lang="ar-DZ" sz="2400" dirty="0"/>
            </a:br>
            <a:r>
              <a:rPr lang="ar-DZ" sz="2400" dirty="0" smtClean="0"/>
              <a:t>اقتراح تلقائي للإعداد</a:t>
            </a:r>
            <a:endParaRPr lang="fr-FR" sz="24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787" y="0"/>
            <a:ext cx="8682151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9272789" y="1197736"/>
            <a:ext cx="26916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/>
              <a:t>رقمي </a:t>
            </a:r>
            <a:r>
              <a:rPr lang="fr-FR" dirty="0"/>
              <a:t>(</a:t>
            </a:r>
            <a:r>
              <a:rPr lang="fr-FR" dirty="0" err="1" smtClean="0"/>
              <a:t>Numerique</a:t>
            </a:r>
            <a:r>
              <a:rPr lang="fr-FR" dirty="0" smtClean="0"/>
              <a:t>) </a:t>
            </a:r>
            <a:r>
              <a:rPr lang="ar-DZ" dirty="0" smtClean="0"/>
              <a:t>: ترقيم حالات الإجابة</a:t>
            </a:r>
          </a:p>
          <a:p>
            <a:pPr algn="r" rtl="1"/>
            <a:r>
              <a:rPr lang="ar-DZ" dirty="0" smtClean="0"/>
              <a:t>فاصلة: رقم عشري</a:t>
            </a:r>
          </a:p>
          <a:p>
            <a:pPr algn="r" rtl="1"/>
            <a:r>
              <a:rPr lang="ar-DZ" dirty="0" smtClean="0"/>
              <a:t>تاريخ</a:t>
            </a:r>
          </a:p>
          <a:p>
            <a:pPr algn="r" rtl="1"/>
            <a:endParaRPr lang="ar-DZ" dirty="0" smtClean="0"/>
          </a:p>
          <a:p>
            <a:pPr algn="r" rtl="1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9131121" y="2505670"/>
            <a:ext cx="2833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/>
              <a:t>3- الطول: ونقصد هنا عدد احرف </a:t>
            </a:r>
            <a:r>
              <a:rPr lang="fr-FR" dirty="0" smtClean="0"/>
              <a:t>Libellé</a:t>
            </a:r>
            <a:r>
              <a:rPr lang="ar-DZ" dirty="0" smtClean="0"/>
              <a:t> و الذي يصل الى 40 كحد أقصى.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9144000" y="3477553"/>
            <a:ext cx="2820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/>
              <a:t>4- العشري (</a:t>
            </a:r>
            <a:r>
              <a:rPr lang="fr-FR" dirty="0"/>
              <a:t>(</a:t>
            </a:r>
            <a:r>
              <a:rPr lang="fr-FR" dirty="0" smtClean="0"/>
              <a:t>Décimales</a:t>
            </a:r>
            <a:r>
              <a:rPr lang="ar-DZ" dirty="0" smtClean="0"/>
              <a:t> عدد الأرقام بعد الفاصلة. و تظهر الشاشة الرقم 2 افتراضيا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8306873" y="4400883"/>
            <a:ext cx="3747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DZ" dirty="0" smtClean="0"/>
              <a:t>5- التعريف الكامل للمتغير </a:t>
            </a:r>
            <a:r>
              <a:rPr lang="fr-FR" dirty="0" smtClean="0"/>
              <a:t>Libel</a:t>
            </a:r>
            <a:r>
              <a:rPr lang="fr-FR" dirty="0"/>
              <a:t>l</a:t>
            </a:r>
            <a:r>
              <a:rPr lang="fr-FR" dirty="0" smtClean="0"/>
              <a:t>é)</a:t>
            </a:r>
            <a:r>
              <a:rPr lang="ar-DZ" dirty="0" smtClean="0"/>
              <a:t> ): الكتابة الكاملة للسؤال,</a:t>
            </a:r>
          </a:p>
          <a:p>
            <a:pPr algn="just" rtl="1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8937938" y="5409127"/>
            <a:ext cx="3026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/>
              <a:t>القيمة (</a:t>
            </a:r>
            <a:r>
              <a:rPr lang="fr-FR" dirty="0" smtClean="0"/>
              <a:t>(valeurs</a:t>
            </a:r>
            <a:r>
              <a:rPr lang="ar-DZ" dirty="0" smtClean="0"/>
              <a:t>: وهي قيم اقتراحات الإجابة . أنظر الشكل الموالي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7345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376"/>
    </mc:Choice>
    <mc:Fallback>
      <p:transition spd="slow" advTm="10376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15911"/>
            <a:ext cx="10515600" cy="45076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dirty="0" smtClean="0"/>
              <a:t>إدخال قيم عدم الإجابة أو الامتناع عن الإجابة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551572" y="1056068"/>
            <a:ext cx="30265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/>
              <a:t>الجنس:</a:t>
            </a:r>
          </a:p>
          <a:p>
            <a:pPr algn="r" rtl="1"/>
            <a:r>
              <a:rPr lang="ar-DZ" dirty="0" smtClean="0"/>
              <a:t>1- ذكر</a:t>
            </a:r>
          </a:p>
          <a:p>
            <a:pPr algn="r" rtl="1"/>
            <a:r>
              <a:rPr lang="ar-DZ" dirty="0" smtClean="0"/>
              <a:t>2 أنثى</a:t>
            </a:r>
          </a:p>
          <a:p>
            <a:pPr algn="r" rtl="1"/>
            <a:endParaRPr lang="ar-DZ" dirty="0"/>
          </a:p>
          <a:p>
            <a:pPr algn="r" rtl="1"/>
            <a:endParaRPr lang="ar-DZ" dirty="0" smtClean="0"/>
          </a:p>
          <a:p>
            <a:pPr algn="r" rtl="1"/>
            <a:r>
              <a:rPr lang="ar-DZ" dirty="0" smtClean="0"/>
              <a:t>المستوى التعليمي:</a:t>
            </a:r>
          </a:p>
          <a:p>
            <a:pPr algn="r" rtl="1"/>
            <a:r>
              <a:rPr lang="ar-DZ" dirty="0" smtClean="0"/>
              <a:t>1-بدون مستوى</a:t>
            </a:r>
          </a:p>
          <a:p>
            <a:pPr algn="r" rtl="1"/>
            <a:r>
              <a:rPr lang="ar-DZ" dirty="0" smtClean="0"/>
              <a:t>2- ابتدائي</a:t>
            </a:r>
          </a:p>
          <a:p>
            <a:pPr algn="r" rtl="1"/>
            <a:r>
              <a:rPr lang="ar-DZ" dirty="0" smtClean="0"/>
              <a:t>3- متوسط</a:t>
            </a:r>
            <a:endParaRPr lang="ar-DZ" dirty="0"/>
          </a:p>
          <a:p>
            <a:pPr algn="r" rtl="1"/>
            <a:r>
              <a:rPr lang="ar-DZ" dirty="0" smtClean="0"/>
              <a:t>4- ثانوي</a:t>
            </a:r>
          </a:p>
          <a:p>
            <a:pPr algn="r" rtl="1"/>
            <a:r>
              <a:rPr lang="ar-DZ" dirty="0" smtClean="0"/>
              <a:t>5- جامعي</a:t>
            </a:r>
          </a:p>
          <a:p>
            <a:pPr algn="r" rtl="1"/>
            <a:endParaRPr lang="ar-DZ" dirty="0"/>
          </a:p>
          <a:p>
            <a:pPr algn="r" rtl="1"/>
            <a:r>
              <a:rPr lang="ar-DZ" dirty="0" smtClean="0"/>
              <a:t>أو باستخدام نوع </a:t>
            </a:r>
            <a:r>
              <a:rPr lang="fr-FR" dirty="0" smtClean="0"/>
              <a:t>chaîne</a:t>
            </a:r>
            <a:r>
              <a:rPr lang="ar-DZ" dirty="0" smtClean="0"/>
              <a:t> نقوم بكتابة الحالات او الحرف الأول لكل اقتراح كما هو موضح في الشكل التالي. </a:t>
            </a:r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425" y="682580"/>
            <a:ext cx="7920507" cy="601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46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40"/>
    </mc:Choice>
    <mc:Fallback>
      <p:transition spd="slow" advTm="464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28789"/>
            <a:ext cx="10515600" cy="1313645"/>
          </a:xfrm>
        </p:spPr>
        <p:txBody>
          <a:bodyPr/>
          <a:lstStyle/>
          <a:p>
            <a:pPr algn="ctr"/>
            <a:r>
              <a:rPr lang="ar-DZ" dirty="0" smtClean="0"/>
              <a:t>عدم الإجابة 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731" y="1210614"/>
            <a:ext cx="7456866" cy="5550794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782615" y="1184856"/>
            <a:ext cx="6246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dirty="0" smtClean="0"/>
              <a:t>إعطاء رقم معين في حالة عدم الإدلاء  بالإجابة  عن سؤال معين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516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3487" y="365125"/>
            <a:ext cx="10980313" cy="1325563"/>
          </a:xfrm>
        </p:spPr>
        <p:txBody>
          <a:bodyPr/>
          <a:lstStyle/>
          <a:p>
            <a:pPr algn="ctr"/>
            <a:r>
              <a:rPr lang="ar-DZ" dirty="0" smtClean="0"/>
              <a:t>طبيعة المتغير 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276" y="1690688"/>
            <a:ext cx="6203324" cy="379571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7250806" y="1584101"/>
            <a:ext cx="41029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/>
              <a:t>إسمي (</a:t>
            </a:r>
            <a:r>
              <a:rPr lang="fr-FR" dirty="0"/>
              <a:t>(</a:t>
            </a:r>
            <a:r>
              <a:rPr lang="fr-FR" dirty="0" smtClean="0"/>
              <a:t>Nominales</a:t>
            </a:r>
            <a:r>
              <a:rPr lang="ar-DZ" dirty="0" smtClean="0"/>
              <a:t>: هو متغير نوعي مثل الجنس، الجنسية ....الخ.</a:t>
            </a:r>
          </a:p>
          <a:p>
            <a:pPr algn="r" rtl="1"/>
            <a:endParaRPr lang="ar-DZ" dirty="0"/>
          </a:p>
          <a:p>
            <a:pPr algn="r" rtl="1"/>
            <a:r>
              <a:rPr lang="ar-DZ" dirty="0" smtClean="0"/>
              <a:t>ترتيبي (</a:t>
            </a:r>
            <a:r>
              <a:rPr lang="fr-FR" dirty="0" smtClean="0"/>
              <a:t>Ordinales</a:t>
            </a:r>
            <a:r>
              <a:rPr lang="ar-DZ" dirty="0" smtClean="0"/>
              <a:t> ): مثل الرتب داخل </a:t>
            </a:r>
            <a:r>
              <a:rPr lang="ar-DZ" dirty="0" err="1" smtClean="0"/>
              <a:t>الوضيفة</a:t>
            </a:r>
            <a:endParaRPr lang="ar-DZ" dirty="0" smtClean="0"/>
          </a:p>
          <a:p>
            <a:pPr algn="r" rtl="1"/>
            <a:r>
              <a:rPr lang="ar-DZ" dirty="0" smtClean="0"/>
              <a:t>سلمي (</a:t>
            </a:r>
            <a:r>
              <a:rPr lang="fr-FR" dirty="0" smtClean="0"/>
              <a:t>Echelle</a:t>
            </a:r>
            <a:r>
              <a:rPr lang="ar-DZ" dirty="0" smtClean="0"/>
              <a:t>): مثل درجات الحرارة، درجات هزة الأرضية .........الخ</a:t>
            </a:r>
          </a:p>
          <a:p>
            <a:pPr algn="r" rtl="1"/>
            <a:endParaRPr lang="ar-DZ" dirty="0" smtClean="0"/>
          </a:p>
        </p:txBody>
      </p:sp>
    </p:spTree>
    <p:extLst>
      <p:ext uri="{BB962C8B-B14F-4D97-AF65-F5344CB8AC3E}">
        <p14:creationId xmlns:p14="http://schemas.microsoft.com/office/powerpoint/2010/main" val="36720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274</Words>
  <Application>Microsoft Office PowerPoint</Application>
  <PresentationFormat>Grand écran</PresentationFormat>
  <Paragraphs>59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Hacen_Liner_Screen</vt:lpstr>
      <vt:lpstr>Simplified Arabic</vt:lpstr>
      <vt:lpstr>Times New Roman</vt:lpstr>
      <vt:lpstr>Thème Office</vt:lpstr>
      <vt:lpstr>المحاضرة رقم3 :التعريف ببرنامج spss وكيفية فتح ملفات جديدة أو قديمة</vt:lpstr>
      <vt:lpstr>مفهوم SPSS</vt:lpstr>
      <vt:lpstr>فتح برنامج spss</vt:lpstr>
      <vt:lpstr>خطوات تفريغ الإستمارة </vt:lpstr>
      <vt:lpstr>التعريف بالمتغير </vt:lpstr>
      <vt:lpstr>2-نوع المتغير (type)  اقتراح تلقائي للإعداد</vt:lpstr>
      <vt:lpstr>إدخال قيم عدم الإجابة أو الامتناع عن الإجابة</vt:lpstr>
      <vt:lpstr>عدم الإجابة </vt:lpstr>
      <vt:lpstr>طبيعة المتغير </vt:lpstr>
      <vt:lpstr>Présentation PowerPoint</vt:lpstr>
      <vt:lpstr>Présentation PowerPoint</vt:lpstr>
      <vt:lpstr>حفظ الملف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رقم3 :التعريف ببرنامج spss وكيفية فتح ملفات جديدة أو قديمة</dc:title>
  <dc:creator>USER</dc:creator>
  <cp:lastModifiedBy>USER</cp:lastModifiedBy>
  <cp:revision>23</cp:revision>
  <dcterms:created xsi:type="dcterms:W3CDTF">2021-01-28T16:28:42Z</dcterms:created>
  <dcterms:modified xsi:type="dcterms:W3CDTF">2021-01-28T20:55:07Z</dcterms:modified>
</cp:coreProperties>
</file>