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9" r:id="rId3"/>
    <p:sldId id="27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1211A-4E51-41F8-8AF1-17B4F7369913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0D45F-9242-4867-AC15-684CA26E54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610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D44838-B71E-4E7B-AA03-6343518A60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97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454F69-101F-444B-91D5-4EA8DC7F5297}" type="datetime1">
              <a:rPr lang="fr-FR" smtClean="0"/>
              <a:t>28/01/2021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2716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2CD1-2462-4601-9AC0-A0B5BDE3EAAC}" type="datetime1">
              <a:rPr lang="fr-FR" smtClean="0"/>
              <a:t>28/01/2021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031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442A-5C8D-4958-89A5-352642866DF3}" type="datetime1">
              <a:rPr lang="fr-FR" smtClean="0"/>
              <a:t>28/01/2021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866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A145-56F9-4CC2-A13E-D25ACDCDCC90}" type="datetime1">
              <a:rPr lang="fr-FR" smtClean="0"/>
              <a:t>28/01/2021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5943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9817-6B59-4A04-99B2-6FB67F73722A}" type="datetime1">
              <a:rPr lang="fr-FR" smtClean="0"/>
              <a:t>28/01/2021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094903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CA385-34C2-4145-9044-7FC96BA0515E}" type="datetime1">
              <a:rPr lang="fr-FR" smtClean="0"/>
              <a:t>28/01/2021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86348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4F-91A9-42E8-A510-77CFB3FD7EE1}" type="datetime1">
              <a:rPr lang="fr-FR" smtClean="0"/>
              <a:t>28/01/2021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7149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AB62-C031-4256-B477-B4F8717D82FA}" type="datetime1">
              <a:rPr lang="fr-FR" smtClean="0"/>
              <a:t>28/01/2021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4612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14A-1DEE-4FC2-B31B-0446A323C14F}" type="datetime1">
              <a:rPr lang="fr-FR" smtClean="0"/>
              <a:t>28/01/2021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136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B38FB1AF-A9E4-4748-80A5-AA37D312C500}" type="datetime1">
              <a:rPr lang="fr-FR" smtClean="0"/>
              <a:t>28/01/2021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7158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B3DF67-9670-4282-A70A-8D2D2512E58D}" type="datetime1">
              <a:rPr lang="fr-FR" smtClean="0"/>
              <a:t>28/01/2021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Connecteur droit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848513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Connecteur droit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7B2787-EFF5-42A2-B2DA-D26F9B2F19F8}" type="datetime1">
              <a:rPr lang="fr-FR" smtClean="0"/>
              <a:t>28/01/2021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404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09800" y="500044"/>
            <a:ext cx="7772400" cy="3214709"/>
          </a:xfrm>
        </p:spPr>
        <p:txBody>
          <a:bodyPr/>
          <a:lstStyle/>
          <a:p>
            <a:r>
              <a:rPr lang="ar-DZ" dirty="0" smtClean="0"/>
              <a:t>دروس في الصفقات </a:t>
            </a:r>
            <a:r>
              <a:rPr lang="ar-DZ" dirty="0" smtClean="0"/>
              <a:t>العمومية</a:t>
            </a: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مرحلة تحديد الحاجيات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95472" y="4143380"/>
            <a:ext cx="7858180" cy="1495420"/>
          </a:xfrm>
        </p:spPr>
        <p:txBody>
          <a:bodyPr/>
          <a:lstStyle/>
          <a:p>
            <a:r>
              <a:rPr lang="ar-DZ" dirty="0" smtClean="0"/>
              <a:t>من تقديم الأستاذة أحمان خيرة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srgbClr val="2DA2BF">
                    <a:tint val="20000"/>
                  </a:srgbClr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srgbClr val="2DA2BF">
                  <a:tint val="20000"/>
                </a:srgbClr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71805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b="1" dirty="0">
                <a:solidFill>
                  <a:srgbClr val="000000"/>
                </a:solidFill>
                <a:ea typeface="Times New Roman"/>
              </a:rPr>
              <a:t>و في هذه المرحلة تعمق الإدارة من عناصر تحليل الخيارات المختلفة آخذة بعين الاعتبار النتائج المسطرة و العوائق المحتملة و نوعية الخدمات أو الأشغال ثم تحديد كل الأطراف المتدخلين.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ea typeface="Times New Roman"/>
              </a:rPr>
              <a:t>: </a:t>
            </a:r>
            <a:r>
              <a:rPr lang="ar-DZ" sz="3200" u="sng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مرحلة التحليل: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4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و في هذه المرحلة تكون الإدارة قد حددت برنامجها بدقة و محددة بوضوح: أهدافها – الصلاحيات – الجدول الزمني للأشغال – الميزانية – وضع اليات التنفيذ و العلاقات مع المتدخلين و الشركاء – تحديد أنواع الرقابة و تحديد الصعوبات المحتملة.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و علاوة على ذلك و اثناء الدعوة للمنافسة قد تظهر الحاجة الى معطيات تكميلية و منها خصوصا: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  معايير الإنتاج و النوعية.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 الوقت الخاص </a:t>
            </a:r>
            <a:r>
              <a:rPr lang="ar-DZ" b="1" dirty="0" err="1">
                <a:solidFill>
                  <a:srgbClr val="000000"/>
                </a:solidFill>
                <a:latin typeface="Times New Roman"/>
                <a:ea typeface="Times New Roman"/>
              </a:rPr>
              <a:t>بالانجاز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 خيارات الموقع.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الخيارات المختلفة.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الضوابط الإجبارية.</a:t>
            </a:r>
            <a:endParaRPr lang="fr-FR" sz="1800" dirty="0">
              <a:latin typeface="Times New Roman"/>
              <a:ea typeface="Times New Roman"/>
            </a:endParaRP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u="sng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مرحلة ضبط و تحديد الحاجة: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8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الدراسات المسبقة</a:t>
            </a:r>
          </a:p>
          <a:p>
            <a:pPr algn="r" rtl="1"/>
            <a:r>
              <a:rPr lang="ar-DZ" dirty="0" smtClean="0"/>
              <a:t>اكتساب الأرضية</a:t>
            </a:r>
          </a:p>
          <a:p>
            <a:pPr algn="r" rtl="1"/>
            <a:r>
              <a:rPr lang="ar-DZ" dirty="0" smtClean="0"/>
              <a:t>تسجيل المشروع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4000" dirty="0">
                <a:solidFill>
                  <a:srgbClr val="FF0000"/>
                </a:solidFill>
              </a:rPr>
              <a:t>آليات إشباع الحاجيات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0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إن الدراسات المسبقة التي تقوم بها الإدارة تسمح بتحديد دقيق للحاجيات المطلوبة و تسمح باتخاذ القرار النهائي لتنفيذ المشروع كما تؤمن تنفيذ انجاز المشروع بصفة سليمة من الأخطاء و عليه فانه يتعين القول أن الدراسات المسبقة ضرورية لكل صفقة 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و انه يتعين اخذ الوقت اللازم الذي تقضيه الدراسات و اتخاذ القرارات و المخططات المطلوبة بكل وضوح و اختيار مكتب أو مكاتب الدراسات المؤهلة او المختصة بالنظر الى طبيعة كل مشروع, والعمل على توافق الهيئة المتعاقدة مع مكاتب الدراسات.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تنصب الدراسات عموما على: 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النجاعة, الملائمة</a:t>
            </a:r>
            <a:r>
              <a:rPr lang="fr-FR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التأثير على البيئة, الدراسة </a:t>
            </a:r>
            <a:r>
              <a:rPr lang="ar-DZ" b="1" dirty="0" err="1">
                <a:solidFill>
                  <a:srgbClr val="000000"/>
                </a:solidFill>
                <a:latin typeface="Times New Roman"/>
                <a:ea typeface="Times New Roman"/>
              </a:rPr>
              <a:t>الجيوتقنية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 للأرض ( بالنسبة لمشاريع الانجاز) الدراسات القبلية, الدراسات المختلفة.</a:t>
            </a:r>
            <a:endParaRPr lang="fr-FR" sz="1800" dirty="0">
              <a:latin typeface="Times New Roman"/>
              <a:ea typeface="Times New Roman"/>
            </a:endParaRP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4800" dirty="0">
                <a:solidFill>
                  <a:srgbClr val="FF0000"/>
                </a:solidFill>
              </a:rPr>
              <a:t>أولا الدراسات المسبقة</a:t>
            </a:r>
            <a:endParaRPr lang="fr-FR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>
              <a:buClr>
                <a:srgbClr val="FE8637"/>
              </a:buClr>
            </a:pPr>
            <a:endParaRPr lang="ar-DZ" sz="1500" dirty="0">
              <a:solidFill>
                <a:prstClr val="black"/>
              </a:solidFill>
            </a:endParaRPr>
          </a:p>
          <a:p>
            <a:pPr lvl="0" algn="r" rtl="1">
              <a:buClr>
                <a:srgbClr val="FE8637"/>
              </a:buClr>
            </a:pPr>
            <a:endParaRPr lang="ar-DZ" sz="1500" dirty="0">
              <a:solidFill>
                <a:prstClr val="black"/>
              </a:solidFill>
            </a:endParaRPr>
          </a:p>
          <a:p>
            <a:pPr lvl="0" algn="r" rtl="1">
              <a:buClr>
                <a:srgbClr val="FE8637"/>
              </a:buClr>
            </a:pPr>
            <a:r>
              <a:rPr lang="ar-DZ" sz="3200" dirty="0">
                <a:solidFill>
                  <a:prstClr val="black"/>
                </a:solidFill>
              </a:rPr>
              <a:t>1- دراسة النجاعة</a:t>
            </a:r>
          </a:p>
          <a:p>
            <a:pPr lvl="0" algn="r" rtl="1">
              <a:buClr>
                <a:srgbClr val="FE8637"/>
              </a:buClr>
            </a:pPr>
            <a:r>
              <a:rPr lang="ar-DZ" sz="3200" dirty="0">
                <a:solidFill>
                  <a:prstClr val="black"/>
                </a:solidFill>
              </a:rPr>
              <a:t>2-دراسة الملائمة</a:t>
            </a:r>
          </a:p>
          <a:p>
            <a:pPr lvl="0" algn="r" rtl="1">
              <a:buClr>
                <a:srgbClr val="FE8637"/>
              </a:buClr>
            </a:pPr>
            <a:r>
              <a:rPr lang="ar-DZ" sz="3200" dirty="0">
                <a:solidFill>
                  <a:prstClr val="black"/>
                </a:solidFill>
              </a:rPr>
              <a:t>3-دراسة مدى تأثير المشروع على البيئة</a:t>
            </a:r>
          </a:p>
          <a:p>
            <a:pPr lvl="0" algn="r" rtl="1">
              <a:buClr>
                <a:srgbClr val="FE8637"/>
              </a:buClr>
            </a:pPr>
            <a:r>
              <a:rPr lang="ar-DZ" sz="3200" dirty="0">
                <a:solidFill>
                  <a:prstClr val="black"/>
                </a:solidFill>
              </a:rPr>
              <a:t>4- الدراسة </a:t>
            </a:r>
            <a:r>
              <a:rPr lang="ar-DZ" sz="3200" dirty="0" err="1">
                <a:solidFill>
                  <a:prstClr val="black"/>
                </a:solidFill>
              </a:rPr>
              <a:t>الجيوتقنية</a:t>
            </a:r>
            <a:r>
              <a:rPr lang="ar-DZ" sz="3200" dirty="0">
                <a:solidFill>
                  <a:prstClr val="black"/>
                </a:solidFill>
              </a:rPr>
              <a:t> (بالنسبة لصفقات الأشغال)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rgbClr val="FF0000"/>
                </a:solidFill>
              </a:rPr>
              <a:t>فيما تتمثل هذه الدراسات؟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9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Low" rtl="1">
              <a:lnSpc>
                <a:spcPct val="150000"/>
              </a:lnSpc>
              <a:buClr>
                <a:srgbClr val="FE8637"/>
              </a:buClr>
            </a:pPr>
            <a:r>
              <a:rPr lang="ar-DZ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إن 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هذه الدراسة ضرورية في حياة المشروع و هي تسمح بالإجابة عن التساؤلات التالية: </a:t>
            </a:r>
            <a:endParaRPr lang="fr-FR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Low" rtl="1">
              <a:lnSpc>
                <a:spcPct val="150000"/>
              </a:lnSpc>
              <a:buClr>
                <a:srgbClr val="FE8637"/>
              </a:buClr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‑هل ان المشروع قابل </a:t>
            </a:r>
            <a:r>
              <a:rPr lang="ar-DZ" b="1" dirty="0" err="1">
                <a:solidFill>
                  <a:srgbClr val="000000"/>
                </a:solidFill>
                <a:latin typeface="Times New Roman"/>
                <a:ea typeface="Times New Roman"/>
              </a:rPr>
              <a:t>للانجاز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؟ -</a:t>
            </a:r>
          </a:p>
          <a:p>
            <a:pPr lvl="0" algn="justLow" rtl="1">
              <a:lnSpc>
                <a:spcPct val="150000"/>
              </a:lnSpc>
              <a:buClr>
                <a:srgbClr val="FE8637"/>
              </a:buClr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 و ما هي الشروط التقنية و المالية لذلك؟ و هل هذه الشروط المطلوبة ممكنة و منطقية؟</a:t>
            </a:r>
            <a:endParaRPr lang="fr-FR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Low" rtl="1">
              <a:lnSpc>
                <a:spcPct val="150000"/>
              </a:lnSpc>
              <a:buClr>
                <a:srgbClr val="FE8637"/>
              </a:buClr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‑و في أي نسق يكون المشروع قابلا </a:t>
            </a:r>
            <a:r>
              <a:rPr lang="ar-DZ" b="1" dirty="0" err="1">
                <a:solidFill>
                  <a:srgbClr val="000000"/>
                </a:solidFill>
                <a:latin typeface="Times New Roman"/>
                <a:ea typeface="Times New Roman"/>
              </a:rPr>
              <a:t>للانجاز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 ؟</a:t>
            </a:r>
            <a:endParaRPr lang="fr-FR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40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دراسة الملائمة: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05799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/>
              <a:t>على المستوى الاقتصادي – الاجتماعي تسمح هذه الدراسة من قياس أهمية و مردودية المشروع المراد انجازه, و يمكن بالتالي تحديد ايجابيات و سلبيات المشروع, كما تهدف هذه الدراسة لتحديد أهداف التنمية و إشباع الحاجات الاجتماعية.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ea typeface="Times New Roman"/>
              </a:rPr>
              <a:t> </a:t>
            </a:r>
            <a:r>
              <a:rPr lang="ar-DZ" sz="32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دراسة النجاعة</a:t>
            </a:r>
            <a:r>
              <a:rPr lang="ar-DZ" sz="3200" u="sng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139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-. القانون 03-10 المؤرخ في 19 </a:t>
            </a:r>
            <a:r>
              <a:rPr lang="ar-DZ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جويلية</a:t>
            </a:r>
            <a:r>
              <a:rPr lang="ar-DZ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2003، المتعلق بحماية البيئة في إطار التنمية المستدامة و المرسوم التنفيذي 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رقم 07  - 145 مؤرّخ في 19  مايو 2007 يحدّد مجال تطبيق ومحتوى وكيفيات المصادقة على دراسة وموجز التأثير على البيئة</a:t>
            </a:r>
            <a:r>
              <a:rPr lang="ar-DZ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تحليل و دراسة موقع انجاز </a:t>
            </a:r>
            <a:r>
              <a:rPr lang="ar-DZ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المشروع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 تحليل و دراسة تأثير المشروع على البيئة.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 اخذ الاحتياطات الممكنة للحد أو الإنقاص من الأضرار التي يمكن أن تنجر عن المشروع. و كذا رصد الأموال الممكنة للتصدي لذلك.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-  معرفة الأسباب التي من اجلها سن المشروع.</a:t>
            </a:r>
            <a:endParaRPr lang="fr-FR" sz="1800" dirty="0">
              <a:latin typeface="Times New Roman"/>
              <a:ea typeface="Times New Roman"/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تخضع هذه الدراسة لتحقيق عام (عمومي) ينتهي بقرار عن وزارة البيئة يتضمن الموافقة او رفض انجاز المشروع, و ان عدم القيام بمثل هذه الدراسة فعل مجرم قانونا.</a:t>
            </a:r>
            <a:endParaRPr lang="fr-FR" sz="1800" dirty="0">
              <a:latin typeface="Times New Roman"/>
              <a:ea typeface="Times New Roman"/>
            </a:endParaRP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b="1" dirty="0" smtClean="0">
                <a:solidFill>
                  <a:srgbClr val="00B0F0"/>
                </a:solidFill>
              </a:rPr>
              <a:t>دراسة مدى التأثير على البيئة</a:t>
            </a:r>
            <a:endParaRPr lang="fr-FR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2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تسمح هذه الدراسة من تحديد الخصائص الميكانيكية للأرضية المراد انجاز المشروع عليها و توجه مثل هذه الدراسة صاحب المشروع لاختيار الأرضية المناسبة.</a:t>
            </a:r>
            <a:endParaRPr lang="fr-FR" sz="1800" dirty="0">
              <a:latin typeface="Times New Roman"/>
              <a:ea typeface="Times New Roman"/>
            </a:endParaRP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الدراسة </a:t>
            </a:r>
            <a:r>
              <a:rPr lang="ar-DZ" sz="3200" dirty="0" err="1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الجيوتقنية</a:t>
            </a:r>
            <a:r>
              <a:rPr lang="ar-DZ" sz="32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 للأرض: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93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/>
              <a:t>و يتمثل ذلك في المشروع التمهيدي المؤقت او </a:t>
            </a:r>
            <a:r>
              <a:rPr lang="ar-DZ" dirty="0" err="1"/>
              <a:t>التقديمي</a:t>
            </a:r>
            <a:r>
              <a:rPr lang="ar-DZ" dirty="0"/>
              <a:t>  (</a:t>
            </a:r>
            <a:r>
              <a:rPr lang="fr-FR" dirty="0"/>
              <a:t>A.P.S )  </a:t>
            </a:r>
            <a:r>
              <a:rPr lang="ar-DZ" dirty="0"/>
              <a:t>المشروع التمهيدي المفصل (</a:t>
            </a:r>
            <a:r>
              <a:rPr lang="fr-FR" dirty="0"/>
              <a:t>A.P.D ) .</a:t>
            </a:r>
          </a:p>
          <a:p>
            <a:pPr algn="r" rtl="1"/>
            <a:r>
              <a:rPr lang="ar-DZ" dirty="0"/>
              <a:t>فأما الأول فيهدف إلى تحديد الترتيبات و اقتراح الأولويات و من ثم اقتراح صورة المشروع.</a:t>
            </a:r>
          </a:p>
          <a:p>
            <a:pPr algn="r" rtl="1"/>
            <a:r>
              <a:rPr lang="ar-DZ" dirty="0"/>
              <a:t>بينما ينصب الثاني على تعميق الدراسة للحل </a:t>
            </a:r>
            <a:r>
              <a:rPr lang="ar-DZ" dirty="0" err="1"/>
              <a:t>المتوصل</a:t>
            </a:r>
            <a:r>
              <a:rPr lang="ar-DZ" dirty="0"/>
              <a:t> إليه.</a:t>
            </a:r>
          </a:p>
          <a:p>
            <a:pPr algn="r" rtl="1"/>
            <a:r>
              <a:rPr lang="ar-DZ" dirty="0"/>
              <a:t>و في هذه الدراسة ينبغي أن يكون للمصلحة المتعاقدة المعلومات الضرورية للمشروع لا سيما الأهداف المرجوة من المشروع, المهام, و البرنامج الزمني لتنفيذ المشروع, الميزانية المطلوبة, التنظيم و المراقبة.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الدراسة القبلية  ( دراسة المشروع الأولي)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99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مرحلة  تحديد الحاجيات</a:t>
            </a:r>
          </a:p>
          <a:p>
            <a:pPr algn="r" rtl="1"/>
            <a:r>
              <a:rPr lang="ar-DZ" dirty="0" smtClean="0"/>
              <a:t>مرحلة الابرام </a:t>
            </a:r>
          </a:p>
          <a:p>
            <a:pPr algn="r" rtl="1"/>
            <a:r>
              <a:rPr lang="ar-DZ" dirty="0" smtClean="0"/>
              <a:t>مرحلة التنفيذ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3600" dirty="0">
                <a:solidFill>
                  <a:srgbClr val="FF0000"/>
                </a:solidFill>
              </a:rPr>
              <a:t>المراحل التي تمر بها الصفقة العمومية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4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/>
              <a:t>و يبدأ ذلك أولا بحصر الشبكات الموجودة أو المطلوبة و من ثم إيجاد وسائل تفاديها و المحافظة عليها و تتم الدراسات بهذا الشأن مع الهيئات المختصة:  ( سونلغاز – البريد – مؤسسة توزيع المياه الخ....).</a:t>
            </a:r>
          </a:p>
          <a:p>
            <a:pPr algn="r" rtl="1"/>
            <a:r>
              <a:rPr lang="ar-DZ" dirty="0"/>
              <a:t>و للإشارة فانه لا يوجد حاليا أي تشريع منظم لمراقبة نوعية هذه الدراسات و ان هذه الشبكات كثيرا ما تنجر عنها أضرار قد نجد لها حلا بالعقد و ان لم يوجد فيمكن اجراء خبرة لتحديده و على كل فمن مصلحة المصلحة المتعاقدة الا تباشر تنفيذ المشروع الا اذا كانت الأرضية تسمح بذلك بدون أي عائق.</a:t>
            </a:r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الدراسات المختلفة للشبكات: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878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/>
              <a:t>يتطلب القانون ان تكون المصلحة – صاحبة المشروع – مالكة للأرضية المراد انجاز المشروع عليها. و يتم اكتساب او الحصول على الأرضية </a:t>
            </a:r>
            <a:r>
              <a:rPr lang="ar-DZ" dirty="0" smtClean="0"/>
              <a:t>وفقا </a:t>
            </a:r>
            <a:r>
              <a:rPr lang="ar-DZ" dirty="0"/>
              <a:t>للقانون </a:t>
            </a:r>
            <a:r>
              <a:rPr lang="ar-DZ" dirty="0" err="1"/>
              <a:t>باحدى</a:t>
            </a:r>
            <a:r>
              <a:rPr lang="ar-DZ" dirty="0"/>
              <a:t> الطرق التالية :</a:t>
            </a:r>
          </a:p>
          <a:p>
            <a:pPr algn="r" rtl="1"/>
            <a:r>
              <a:rPr lang="ar-DZ" dirty="0"/>
              <a:t> أما بالتراضي (الشراء- التبادل – الهبة....)</a:t>
            </a:r>
          </a:p>
          <a:p>
            <a:pPr algn="r" rtl="1"/>
            <a:r>
              <a:rPr lang="ar-DZ" dirty="0"/>
              <a:t> أو بإجراءات نزع الملكية للمنفعة العمومية.</a:t>
            </a:r>
          </a:p>
          <a:p>
            <a:pPr algn="r" rtl="1"/>
            <a:r>
              <a:rPr lang="ar-DZ" dirty="0"/>
              <a:t>و في الحالة الثانية يسهر صاحب المشروع على احترام الإجراءات المنصوص عنها قانونا وذلك بموجب القانون رقم: 91 /11 المؤرخ في : 27 /04 /1991 المحدد لقواعد نزع الملكية للمنفعة العامة و منها الإشهار, تبليغ القرارات, احترام الآجال تقدير التعويض العادل المنصف و المسبق.</a:t>
            </a:r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اكتساب الأرضية </a:t>
            </a:r>
            <a:r>
              <a:rPr lang="ar-DZ" sz="3200" u="sng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908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/>
              <a:t>و يتم ذلك وفقا لأحكام المرسوم التنفيذي رقم : </a:t>
            </a:r>
            <a:r>
              <a:rPr lang="ar-DZ" dirty="0" smtClean="0"/>
              <a:t>98-227  </a:t>
            </a:r>
            <a:r>
              <a:rPr lang="ar-DZ" dirty="0"/>
              <a:t>المؤرخ في :  </a:t>
            </a:r>
            <a:r>
              <a:rPr lang="ar-DZ" dirty="0" smtClean="0"/>
              <a:t>13/07/1998  </a:t>
            </a:r>
            <a:r>
              <a:rPr lang="ar-DZ" dirty="0"/>
              <a:t>المتعلق بنفقات </a:t>
            </a:r>
            <a:r>
              <a:rPr lang="ar-DZ" dirty="0" smtClean="0"/>
              <a:t>الدولة للتجهيز </a:t>
            </a:r>
            <a:r>
              <a:rPr lang="ar-DZ" dirty="0"/>
              <a:t>المعدل و </a:t>
            </a:r>
            <a:r>
              <a:rPr lang="ar-DZ" dirty="0" smtClean="0"/>
              <a:t>المتمم بالمرسوم التنفيذي رقم 09-148 المؤرخ في 02 ماي2009 </a:t>
            </a:r>
            <a:endParaRPr lang="ar-DZ" dirty="0"/>
          </a:p>
          <a:p>
            <a:pPr algn="r" rtl="1"/>
            <a:r>
              <a:rPr lang="ar-DZ" dirty="0"/>
              <a:t>و يتم تمويل المشروع من طرف ميزانية الدولة.</a:t>
            </a:r>
          </a:p>
          <a:p>
            <a:pPr algn="r" rtl="1"/>
            <a:r>
              <a:rPr lang="ar-DZ" dirty="0"/>
              <a:t>ان النفقات العامة للتجهيز و كذلك النفقات العامة للتسيير تسجل جميعها بميزانية الدولة تحت شكل </a:t>
            </a:r>
            <a:r>
              <a:rPr lang="ar-DZ" dirty="0" err="1"/>
              <a:t>ترخيصات</a:t>
            </a:r>
            <a:r>
              <a:rPr lang="ar-DZ" dirty="0"/>
              <a:t> برامج (</a:t>
            </a:r>
            <a:r>
              <a:rPr lang="fr-FR" dirty="0"/>
              <a:t>A.P ) </a:t>
            </a:r>
            <a:r>
              <a:rPr lang="ar-DZ" dirty="0"/>
              <a:t>و تنفذ بواسطة قروض دفع (</a:t>
            </a:r>
            <a:r>
              <a:rPr lang="fr-FR" dirty="0"/>
              <a:t>C.P 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تسجيل المشروع </a:t>
            </a:r>
            <a:r>
              <a:rPr lang="ar-DZ" sz="3200" u="sng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12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وهي مرحلة تقوم بها الادارة بتحديد حاجياتها للسنة المالية وطلب اعتماد مالي، وتتوج فيه هذه المرحلة باعداد دفتر للشروط</a:t>
            </a:r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دروس في الصفقات العمومية                                 الاستاذة أحمان خيرة</a:t>
            </a:r>
            <a:endParaRPr lang="fr-B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AE" dirty="0" smtClean="0">
                <a:solidFill>
                  <a:srgbClr val="FF0000"/>
                </a:solidFill>
              </a:rPr>
              <a:t>مرحلة تحديد الحاجيات</a:t>
            </a:r>
            <a:br>
              <a:rPr lang="ar-AE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Phase de détermination des besoins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8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DZ" b="1" dirty="0" smtClean="0"/>
              <a:t>1- دفتر البنود الإدارية العامة</a:t>
            </a:r>
          </a:p>
          <a:p>
            <a:pPr marL="0" indent="0" algn="r" rtl="1">
              <a:buNone/>
            </a:pPr>
            <a:r>
              <a:rPr lang="fr-FR" dirty="0" smtClean="0"/>
              <a:t>Cahier des clauses administratives  générales </a:t>
            </a:r>
            <a:endParaRPr lang="ar-DZ" dirty="0" smtClean="0"/>
          </a:p>
          <a:p>
            <a:pPr marL="0" indent="0" algn="r" rtl="1">
              <a:buNone/>
            </a:pPr>
            <a:r>
              <a:rPr lang="ar-DZ" dirty="0" smtClean="0"/>
              <a:t>وهي تطبق على صفقات الأشغال واللوازم والدراسات والخدمات، يوافق عليها بموجب مرسوم تنفيذي</a:t>
            </a:r>
          </a:p>
          <a:p>
            <a:pPr marL="0" indent="0" algn="r" rtl="1">
              <a:buNone/>
            </a:pPr>
            <a:r>
              <a:rPr lang="ar-DZ" dirty="0" smtClean="0"/>
              <a:t>2</a:t>
            </a:r>
            <a:r>
              <a:rPr lang="ar-DZ" b="1" dirty="0" smtClean="0"/>
              <a:t>- دفتر التعليمات التقنية المشتركة</a:t>
            </a:r>
          </a:p>
          <a:p>
            <a:pPr marL="0" indent="0" algn="r" rtl="1">
              <a:buNone/>
            </a:pPr>
            <a:r>
              <a:rPr lang="ar-DZ" dirty="0" smtClean="0"/>
              <a:t>تحدد الترتيبات التقنية المتعلقة بنوع واحد من الأشغال أو اللوازم أو الدراسات أو الخدمات، الموافق  عليها بقرار من الوزير المعني</a:t>
            </a:r>
            <a:endParaRPr lang="fr-FR" dirty="0" smtClean="0"/>
          </a:p>
          <a:p>
            <a:pPr marL="0" indent="0" algn="r" rtl="1">
              <a:buNone/>
            </a:pPr>
            <a:r>
              <a:rPr lang="fr-FR" dirty="0" smtClean="0"/>
              <a:t>Cahier des prescriptions techniques communes</a:t>
            </a:r>
            <a:endParaRPr lang="ar-DZ" dirty="0" smtClean="0"/>
          </a:p>
          <a:p>
            <a:pPr marL="0" indent="0" algn="r" rtl="1">
              <a:buNone/>
            </a:pPr>
            <a:r>
              <a:rPr lang="ar-DZ" b="1" dirty="0" smtClean="0"/>
              <a:t>3-دفتر التعليمات الخاصة </a:t>
            </a:r>
            <a:endParaRPr lang="fr-FR" b="1" dirty="0" smtClean="0"/>
          </a:p>
          <a:p>
            <a:pPr marL="0" indent="0" algn="r" rtl="1">
              <a:buNone/>
            </a:pPr>
            <a:r>
              <a:rPr lang="fr-FR" dirty="0" smtClean="0"/>
              <a:t>Cahier de prescriptions spéciales</a:t>
            </a:r>
            <a:endParaRPr lang="ar-DZ" dirty="0" smtClean="0"/>
          </a:p>
          <a:p>
            <a:pPr marL="0" indent="0" algn="r" rtl="1">
              <a:buNone/>
            </a:pPr>
            <a:r>
              <a:rPr lang="ar-DZ" dirty="0" smtClean="0"/>
              <a:t>تحدد الشروط الخاصة بكل صفقة عمومية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دفاتر الشروط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853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ar-DZ" sz="4000" dirty="0"/>
          </a:p>
          <a:p>
            <a:pPr algn="r" rtl="1"/>
            <a:r>
              <a:rPr lang="ar-DZ" sz="4000" dirty="0"/>
              <a:t>أولا : تحديد الحاجيات</a:t>
            </a:r>
          </a:p>
          <a:p>
            <a:pPr algn="r" rtl="1"/>
            <a:endParaRPr lang="ar-DZ" sz="4000" dirty="0"/>
          </a:p>
          <a:p>
            <a:pPr algn="r" rtl="1"/>
            <a:r>
              <a:rPr lang="ar-DZ" sz="4000" dirty="0"/>
              <a:t>ثانيا: آليات تحديد الحاجيات</a:t>
            </a:r>
            <a:endParaRPr lang="fr-FR" sz="4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6000" dirty="0">
                <a:solidFill>
                  <a:srgbClr val="FF0000"/>
                </a:solidFill>
              </a:rPr>
              <a:t>مرحلة تحديد الحاجيات</a:t>
            </a:r>
            <a:endParaRPr lang="fr-F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8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/>
              <a:t>تحدد  حاجات  </a:t>
            </a:r>
            <a:r>
              <a:rPr lang="ar-DZ" dirty="0" smtClean="0"/>
              <a:t>المصالح  المتعاقدة  الواجب تلبيتها،</a:t>
            </a:r>
            <a:r>
              <a:rPr lang="fr-FR" dirty="0" smtClean="0"/>
              <a:t> </a:t>
            </a:r>
            <a:r>
              <a:rPr lang="ar-DZ" dirty="0" smtClean="0"/>
              <a:t>مسبقا،</a:t>
            </a:r>
            <a:r>
              <a:rPr lang="fr-FR" dirty="0" smtClean="0"/>
              <a:t> </a:t>
            </a:r>
            <a:r>
              <a:rPr lang="ar-DZ" dirty="0"/>
              <a:t>قبل  الشروع  في  أي  إجراء  لإبرام  </a:t>
            </a:r>
            <a:r>
              <a:rPr lang="ar-DZ" dirty="0" smtClean="0"/>
              <a:t>صفقة عمومية </a:t>
            </a:r>
            <a:r>
              <a:rPr lang="ar-DZ" dirty="0"/>
              <a:t>.</a:t>
            </a:r>
          </a:p>
          <a:p>
            <a:pPr algn="r" rtl="1"/>
            <a:r>
              <a:rPr lang="ar-DZ" dirty="0"/>
              <a:t>يحدد  مبلغ  حاجات  </a:t>
            </a:r>
            <a:r>
              <a:rPr lang="ar-DZ" dirty="0" smtClean="0"/>
              <a:t>المصالح  المتعاقدة  </a:t>
            </a:r>
            <a:r>
              <a:rPr lang="ar-DZ" dirty="0"/>
              <a:t>استنادا  </a:t>
            </a:r>
            <a:r>
              <a:rPr lang="ar-DZ" dirty="0" smtClean="0"/>
              <a:t>إلى تقدير  </a:t>
            </a:r>
            <a:r>
              <a:rPr lang="ar-DZ" dirty="0"/>
              <a:t>إداري  صادق  </a:t>
            </a:r>
            <a:r>
              <a:rPr lang="ar-DZ" dirty="0" smtClean="0"/>
              <a:t>وعقلاني،</a:t>
            </a:r>
            <a:r>
              <a:rPr lang="fr-FR" dirty="0" smtClean="0"/>
              <a:t> </a:t>
            </a:r>
            <a:endParaRPr lang="ar-DZ" dirty="0" smtClean="0"/>
          </a:p>
          <a:p>
            <a:pPr marL="0" indent="0" algn="r" rtl="1">
              <a:buNone/>
            </a:pPr>
            <a:r>
              <a:rPr lang="ar-DZ" dirty="0"/>
              <a:t>وتتميز  عملية  الأشغال  التي  تخص منشأة  </a:t>
            </a:r>
            <a:r>
              <a:rPr lang="ar-DZ" dirty="0" smtClean="0"/>
              <a:t>واحدة  أو  </a:t>
            </a:r>
            <a:r>
              <a:rPr lang="ar-DZ" dirty="0"/>
              <a:t>عدة  منشآت  بوحدتها  الوظيفية  أو  التقنية  </a:t>
            </a:r>
            <a:r>
              <a:rPr lang="ar-DZ" dirty="0" smtClean="0"/>
              <a:t>أو  الاقتصادية </a:t>
            </a:r>
            <a:r>
              <a:rPr lang="ar-DZ" dirty="0"/>
              <a:t>.</a:t>
            </a:r>
          </a:p>
          <a:p>
            <a:pPr marL="0" indent="0" algn="r" rtl="1">
              <a:buNone/>
            </a:pPr>
            <a:r>
              <a:rPr lang="ar-DZ" dirty="0"/>
              <a:t>وتقابل  عملية  الأشغال  مجموعة  أشغال  </a:t>
            </a:r>
            <a:r>
              <a:rPr lang="ar-DZ" dirty="0" smtClean="0"/>
              <a:t>مرتبطة بموضوعها  </a:t>
            </a:r>
            <a:r>
              <a:rPr lang="ar-DZ" dirty="0"/>
              <a:t>وتنفذ  في  إقليم  محدد  وبنفس  </a:t>
            </a:r>
            <a:r>
              <a:rPr lang="ar-DZ" dirty="0" smtClean="0"/>
              <a:t>الطرق التقنية  </a:t>
            </a:r>
            <a:r>
              <a:rPr lang="ar-DZ" dirty="0"/>
              <a:t>وتقيد  في  تمويل  يرصد  لهذا  الغرض </a:t>
            </a:r>
            <a:r>
              <a:rPr lang="ar-DZ" dirty="0" smtClean="0"/>
              <a:t>،والتي قررت  المصلحة  المتعاقدة  </a:t>
            </a:r>
            <a:r>
              <a:rPr lang="ar-DZ" dirty="0"/>
              <a:t>إنجازها  في  آن  واحد  أو  </a:t>
            </a:r>
            <a:r>
              <a:rPr lang="ar-DZ" dirty="0" smtClean="0"/>
              <a:t>في تواريخ  </a:t>
            </a:r>
            <a:r>
              <a:rPr lang="ar-DZ" dirty="0"/>
              <a:t>متقاربة </a:t>
            </a:r>
            <a:r>
              <a:rPr lang="ar-DZ" dirty="0" smtClean="0"/>
              <a:t>.</a:t>
            </a:r>
            <a:endParaRPr lang="ar-DZ" dirty="0"/>
          </a:p>
          <a:p>
            <a:pPr marL="0" indent="0" algn="r" rtl="1">
              <a:buNone/>
            </a:pPr>
            <a:r>
              <a:rPr lang="ar-DZ" dirty="0"/>
              <a:t> </a:t>
            </a:r>
            <a:endParaRPr lang="ar-DZ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sz="4000" dirty="0">
                <a:solidFill>
                  <a:srgbClr val="FF0000"/>
                </a:solidFill>
              </a:rPr>
              <a:t>أولا : تحديد </a:t>
            </a:r>
            <a:r>
              <a:rPr lang="ar-DZ" sz="4000" dirty="0">
                <a:solidFill>
                  <a:srgbClr val="FF0000"/>
                </a:solidFill>
              </a:rPr>
              <a:t>الحاجيات </a:t>
            </a:r>
            <a:r>
              <a:rPr lang="ar-DZ" dirty="0"/>
              <a:t/>
            </a:r>
            <a:br>
              <a:rPr lang="ar-DZ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73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404664"/>
            <a:ext cx="7467600" cy="606928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dirty="0"/>
              <a:t>- تجانس  الحاجات، فيما  يخص صفقات  اللوازم والدراسات  والخدمات  . وتحدد  إمّا  بتجانس  الحاجات ا لمتعلقة  بالدراسات  أو  الخدمات  أو  اللوازم  لخصوصياتها الذاتية  وإمّا  بالرجوع  لوحدة  وظيفية  . وفي  حالة  تحصيص الحاجات  </a:t>
            </a:r>
            <a:r>
              <a:rPr lang="fr-FR" dirty="0"/>
              <a:t>t </a:t>
            </a:r>
            <a:r>
              <a:rPr lang="ar-DZ" dirty="0"/>
              <a:t>فإنه  يؤخذ  في الحسبان،  لتحديد  حدود  اختصاص لجان  الصفقات والإجراءات  الواجب  اتباعها، المبلغ  الإجمالي  لجميع الحصص المنفصلة ، بغض النظر  عن  إمكان  المصلحة المتعاقدة  إطلاق  إجراء  واحد  لكل  الحصص أو </a:t>
            </a:r>
          </a:p>
          <a:p>
            <a:pPr algn="r" rtl="1"/>
            <a:r>
              <a:rPr lang="ar-DZ" dirty="0"/>
              <a:t> في  حالة  حاجات  جديدة ،بإمكان المصلحة المتعاقدة إما  إبرام  ملحق، طبقا  لأحكام المواد من  135  إلى  139  من تنظيم الصفقات العمومية وإمّا  إطلاق  إجراء  جديد .</a:t>
            </a:r>
          </a:p>
          <a:p>
            <a:pPr algn="r" rtl="1"/>
            <a:r>
              <a:rPr lang="ar-DZ" dirty="0"/>
              <a:t>يمنع  تجزئة  الحاجات  بهدف  تفادي  الإجراءات الواجب  اتباعها  وحدود  اختصاص  لجان  الصفقات المنصوص عليها    في  هذا  الباب .</a:t>
            </a:r>
          </a:p>
          <a:p>
            <a:pPr algn="r" rtl="1"/>
            <a:r>
              <a:rPr lang="ar-DZ" dirty="0"/>
              <a:t>توضح  كيفيات  تطبيق  ذلك عند الحاجة  </a:t>
            </a:r>
            <a:r>
              <a:rPr lang="fr-FR" dirty="0"/>
              <a:t>t </a:t>
            </a:r>
            <a:r>
              <a:rPr lang="ar-DZ" dirty="0"/>
              <a:t>وجب  قرار  من  الوزير المكلف بالمالية</a:t>
            </a:r>
          </a:p>
          <a:p>
            <a:pPr algn="r" rtl="1"/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5992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/>
              <a:t>مرحلة الاحصاء</a:t>
            </a:r>
          </a:p>
          <a:p>
            <a:pPr algn="r" rtl="1"/>
            <a:r>
              <a:rPr lang="ar-DZ" dirty="0"/>
              <a:t>مرحلة التحليل</a:t>
            </a:r>
          </a:p>
          <a:p>
            <a:pPr algn="r" rtl="1"/>
            <a:r>
              <a:rPr lang="ar-DZ" dirty="0"/>
              <a:t>مرحلة ضبط وتحليل الحاجة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3600" dirty="0">
                <a:solidFill>
                  <a:srgbClr val="FF0000"/>
                </a:solidFill>
              </a:rPr>
              <a:t>مراحل تحديد الحاجيات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17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>
              <a:lnSpc>
                <a:spcPct val="150000"/>
              </a:lnSpc>
            </a:pPr>
            <a:r>
              <a:rPr lang="ar-DZ" b="1" dirty="0" err="1">
                <a:solidFill>
                  <a:srgbClr val="000000"/>
                </a:solidFill>
                <a:latin typeface="Times New Roman"/>
                <a:ea typeface="Times New Roman"/>
              </a:rPr>
              <a:t>تمث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</a:rPr>
              <a:t>ل</a:t>
            </a: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 هذه المرحلة حجر الزاوية و المحور الرئيسي في تحديد الحاجيات المطلوبة و تقوم على مجموعة عناصر هي:</a:t>
            </a:r>
            <a:endParaRPr lang="fr-FR" sz="1800" dirty="0">
              <a:latin typeface="Times New Roman"/>
              <a:ea typeface="Times New Roman"/>
            </a:endParaRPr>
          </a:p>
          <a:p>
            <a:pPr marL="342900" indent="-342900" algn="justLow" rtl="1">
              <a:lnSpc>
                <a:spcPct val="150000"/>
              </a:lnSpc>
              <a:buFont typeface="Times New Roman"/>
              <a:buChar char="-"/>
              <a:tabLst>
                <a:tab pos="685800" algn="l"/>
              </a:tabLst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إجمال الحاجيات المعبر عنها للسنوات الماضية.</a:t>
            </a:r>
            <a:endParaRPr lang="fr-FR" sz="1800" dirty="0">
              <a:latin typeface="Times New Roman"/>
              <a:ea typeface="Times New Roman"/>
            </a:endParaRPr>
          </a:p>
          <a:p>
            <a:pPr marL="342900" indent="-342900" algn="justLow" rtl="1">
              <a:lnSpc>
                <a:spcPct val="150000"/>
              </a:lnSpc>
              <a:buFont typeface="Times New Roman"/>
              <a:buChar char="-"/>
              <a:tabLst>
                <a:tab pos="685800" algn="l"/>
              </a:tabLst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تقييم الأهداف التي تم التوصل إليها و النقائص المسجلة.</a:t>
            </a:r>
            <a:endParaRPr lang="fr-FR" sz="1800" dirty="0">
              <a:latin typeface="Times New Roman"/>
              <a:ea typeface="Times New Roman"/>
            </a:endParaRPr>
          </a:p>
          <a:p>
            <a:pPr marL="342900" indent="-342900" algn="justLow" rtl="1">
              <a:lnSpc>
                <a:spcPct val="150000"/>
              </a:lnSpc>
              <a:buFont typeface="Times New Roman"/>
              <a:buChar char="-"/>
              <a:tabLst>
                <a:tab pos="685800" algn="l"/>
              </a:tabLst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الأخذ بالحسبان التطور الاقتصادي, الاجتماعي للمجتمع.</a:t>
            </a:r>
            <a:endParaRPr lang="fr-FR" sz="1800" dirty="0">
              <a:latin typeface="Times New Roman"/>
              <a:ea typeface="Times New Roman"/>
            </a:endParaRPr>
          </a:p>
          <a:p>
            <a:pPr marL="342900" indent="-342900" algn="justLow" rtl="1">
              <a:lnSpc>
                <a:spcPct val="150000"/>
              </a:lnSpc>
              <a:buFont typeface="Times New Roman"/>
              <a:buChar char="-"/>
              <a:tabLst>
                <a:tab pos="685800" algn="l"/>
              </a:tabLst>
            </a:pPr>
            <a:r>
              <a:rPr lang="ar-DZ" b="1" dirty="0">
                <a:solidFill>
                  <a:srgbClr val="000000"/>
                </a:solidFill>
                <a:latin typeface="Times New Roman"/>
                <a:ea typeface="Times New Roman"/>
              </a:rPr>
              <a:t>ضبط مخطط التنمية.</a:t>
            </a:r>
            <a:endParaRPr lang="fr-FR" sz="1800" dirty="0">
              <a:latin typeface="Times New Roman"/>
              <a:ea typeface="Times New Roman"/>
            </a:endParaRP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>
                <a:solidFill>
                  <a:prstClr val="black"/>
                </a:solidFill>
                <a:latin typeface="Lucida Sans Unicode"/>
                <a:cs typeface="Arial" panose="020B0604020202020204" pitchFamily="34" charset="0"/>
              </a:rPr>
              <a:t>دروس في الصفقات العمومية                                 الاستاذة أحمان خيرة</a:t>
            </a:r>
            <a:endParaRPr lang="fr-BE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>
                <a:solidFill>
                  <a:srgbClr val="0000FF"/>
                </a:solidFill>
                <a:ea typeface="Times New Roman"/>
              </a:rPr>
              <a:t>:  </a:t>
            </a:r>
            <a:r>
              <a:rPr lang="ar-DZ" sz="3200" u="sng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ea typeface="Times New Roman"/>
              </a:rPr>
              <a:t>مرحلة الإحصاء</a:t>
            </a:r>
            <a:r>
              <a:rPr lang="ar-DZ" sz="3200" dirty="0">
                <a:solidFill>
                  <a:srgbClr val="0000FF"/>
                </a:solidFill>
                <a:ea typeface="Times New Roman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5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1428</Words>
  <Application>Microsoft Office PowerPoint</Application>
  <PresentationFormat>Widescreen</PresentationFormat>
  <Paragraphs>125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Rotonde</vt:lpstr>
      <vt:lpstr>دروس في الصفقات العمومية مرحلة تحديد الحاجيات</vt:lpstr>
      <vt:lpstr>المراحل التي تمر بها الصفقة العمومية</vt:lpstr>
      <vt:lpstr>مرحلة تحديد الحاجيات Phase de détermination des besoins</vt:lpstr>
      <vt:lpstr>دفاتر الشروط</vt:lpstr>
      <vt:lpstr>مرحلة تحديد الحاجيات</vt:lpstr>
      <vt:lpstr>أولا : تحديد الحاجيات  </vt:lpstr>
      <vt:lpstr>PowerPoint Presentation</vt:lpstr>
      <vt:lpstr>مراحل تحديد الحاجيات</vt:lpstr>
      <vt:lpstr>:  مرحلة الإحصاء </vt:lpstr>
      <vt:lpstr>: مرحلة التحليل:</vt:lpstr>
      <vt:lpstr>مرحلة ضبط و تحديد الحاجة:</vt:lpstr>
      <vt:lpstr>آليات إشباع الحاجيات</vt:lpstr>
      <vt:lpstr>أولا الدراسات المسبقة</vt:lpstr>
      <vt:lpstr>فيما تتمثل هذه الدراسات؟</vt:lpstr>
      <vt:lpstr>دراسة الملائمة:</vt:lpstr>
      <vt:lpstr> دراسة النجاعة:</vt:lpstr>
      <vt:lpstr>دراسة مدى التأثير على البيئة</vt:lpstr>
      <vt:lpstr>الدراسة الجيوتقنية للأرض:</vt:lpstr>
      <vt:lpstr>الدراسة القبلية  ( دراسة المشروع الأولي)</vt:lpstr>
      <vt:lpstr>الدراسات المختلفة للشبكات:</vt:lpstr>
      <vt:lpstr>اكتساب الأرضية :</vt:lpstr>
      <vt:lpstr>تسجيل المشروع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Kheira AHMANE</dc:creator>
  <cp:lastModifiedBy>Kheira AHMANE</cp:lastModifiedBy>
  <cp:revision>3</cp:revision>
  <dcterms:created xsi:type="dcterms:W3CDTF">2021-01-28T20:30:37Z</dcterms:created>
  <dcterms:modified xsi:type="dcterms:W3CDTF">2021-01-28T20:34:00Z</dcterms:modified>
</cp:coreProperties>
</file>